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256" r:id="rId2"/>
    <p:sldId id="257" r:id="rId3"/>
    <p:sldId id="261" r:id="rId4"/>
    <p:sldId id="262" r:id="rId5"/>
    <p:sldId id="263" r:id="rId6"/>
    <p:sldId id="264" r:id="rId7"/>
    <p:sldId id="266" r:id="rId8"/>
    <p:sldId id="265" r:id="rId9"/>
    <p:sldId id="267" r:id="rId10"/>
    <p:sldId id="268" r:id="rId11"/>
    <p:sldId id="269" r:id="rId12"/>
    <p:sldId id="270" r:id="rId13"/>
    <p:sldId id="271" r:id="rId14"/>
    <p:sldId id="258" r:id="rId15"/>
    <p:sldId id="259" r:id="rId16"/>
    <p:sldId id="273" r:id="rId17"/>
    <p:sldId id="272" r:id="rId18"/>
    <p:sldId id="275" r:id="rId19"/>
    <p:sldId id="276" r:id="rId20"/>
    <p:sldId id="274" r:id="rId21"/>
    <p:sldId id="277" r:id="rId22"/>
    <p:sldId id="278" r:id="rId23"/>
    <p:sldId id="280" r:id="rId24"/>
    <p:sldId id="281" r:id="rId25"/>
    <p:sldId id="279" r:id="rId26"/>
    <p:sldId id="282" r:id="rId27"/>
    <p:sldId id="283" r:id="rId28"/>
    <p:sldId id="284" r:id="rId29"/>
    <p:sldId id="285" r:id="rId30"/>
    <p:sldId id="286" r:id="rId31"/>
    <p:sldId id="287" r:id="rId32"/>
    <p:sldId id="288" r:id="rId33"/>
    <p:sldId id="289" r:id="rId34"/>
    <p:sldId id="291" r:id="rId35"/>
    <p:sldId id="292" r:id="rId36"/>
    <p:sldId id="290" r:id="rId37"/>
    <p:sldId id="293" r:id="rId38"/>
    <p:sldId id="294" r:id="rId39"/>
    <p:sldId id="295" r:id="rId40"/>
    <p:sldId id="296" r:id="rId41"/>
    <p:sldId id="297"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45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ECC92-2DCB-47D3-98AA-1660DD77DB61}" type="datetimeFigureOut">
              <a:rPr lang="en-CA" smtClean="0"/>
              <a:t>2017-02-04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9B4CA-B731-4B31-8AF0-15BB4DC4B504}" type="slidenum">
              <a:rPr lang="en-CA" smtClean="0"/>
              <a:t>‹#›</a:t>
            </a:fld>
            <a:endParaRPr lang="en-CA"/>
          </a:p>
        </p:txBody>
      </p:sp>
    </p:spTree>
    <p:extLst>
      <p:ext uri="{BB962C8B-B14F-4D97-AF65-F5344CB8AC3E}">
        <p14:creationId xmlns:p14="http://schemas.microsoft.com/office/powerpoint/2010/main" val="347376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7D140C-9DCE-4364-9F04-C6897BBD753A}" type="datetime1">
              <a:rPr lang="en-CA" smtClean="0"/>
              <a:t>2017-02-04</a:t>
            </a:fld>
            <a:endParaRPr lang="en-CA"/>
          </a:p>
        </p:txBody>
      </p:sp>
      <p:sp>
        <p:nvSpPr>
          <p:cNvPr id="5" name="Footer Placeholder 4"/>
          <p:cNvSpPr>
            <a:spLocks noGrp="1"/>
          </p:cNvSpPr>
          <p:nvPr>
            <p:ph type="ftr" sz="quarter" idx="11"/>
          </p:nvPr>
        </p:nvSpPr>
        <p:spPr>
          <a:xfrm>
            <a:off x="2416500" y="329307"/>
            <a:ext cx="4973915" cy="309201"/>
          </a:xfrm>
        </p:spPr>
        <p:txBody>
          <a:bodyPr/>
          <a:lstStyle/>
          <a:p>
            <a:endParaRPr lang="en-CA"/>
          </a:p>
        </p:txBody>
      </p:sp>
      <p:sp>
        <p:nvSpPr>
          <p:cNvPr id="6" name="Slide Number Placeholder 5"/>
          <p:cNvSpPr>
            <a:spLocks noGrp="1"/>
          </p:cNvSpPr>
          <p:nvPr>
            <p:ph type="sldNum" sz="quarter" idx="12"/>
          </p:nvPr>
        </p:nvSpPr>
        <p:spPr>
          <a:xfrm>
            <a:off x="1437664" y="798973"/>
            <a:ext cx="811019" cy="503578"/>
          </a:xfrm>
        </p:spPr>
        <p:txBody>
          <a:bodyPr/>
          <a:lstStyle/>
          <a:p>
            <a:fld id="{D04FD434-6693-429E-814A-7225942E385D}" type="slidenum">
              <a:rPr lang="en-CA" smtClean="0"/>
              <a:t>‹#›</a:t>
            </a:fld>
            <a:endParaRPr lang="en-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269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46A202-174C-4F59-9F4A-EB7C4725B9B1}" type="datetime1">
              <a:rPr lang="en-CA" smtClean="0"/>
              <a:t>2017-02-04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4FD434-6693-429E-814A-7225942E385D}" type="slidenum">
              <a:rPr lang="en-CA" smtClean="0"/>
              <a:t>‹#›</a:t>
            </a:fld>
            <a:endParaRPr lang="en-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274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3958B-009C-42B7-B28C-35692201FA42}" type="datetime1">
              <a:rPr lang="en-CA" smtClean="0"/>
              <a:t>2017-02-04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4FD434-6693-429E-814A-7225942E385D}" type="slidenum">
              <a:rPr lang="en-CA" smtClean="0"/>
              <a:t>‹#›</a:t>
            </a:fld>
            <a:endParaRPr lang="en-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742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normAutofit/>
          </a:bodyPr>
          <a:lstStyle>
            <a:lvl1pPr marL="514350" indent="-514350">
              <a:buFont typeface="+mj-lt"/>
              <a:buAutoNum type="romanUcPeriod"/>
              <a:defRPr sz="2800">
                <a:latin typeface="Times New Roman" panose="02020603050405020304" pitchFamily="18" charset="0"/>
                <a:cs typeface="Times New Roman" panose="02020603050405020304" pitchFamily="18" charset="0"/>
              </a:defRPr>
            </a:lvl1pPr>
            <a:lvl2pPr marL="971550" indent="-514350">
              <a:buFont typeface="+mj-lt"/>
              <a:buAutoNum type="alphaUcPeriod"/>
              <a:defRPr sz="2800">
                <a:latin typeface="Times New Roman" panose="02020603050405020304" pitchFamily="18" charset="0"/>
                <a:cs typeface="Times New Roman" panose="02020603050405020304" pitchFamily="18" charset="0"/>
              </a:defRPr>
            </a:lvl2pPr>
            <a:lvl3pPr marL="1428750" indent="-514350">
              <a:buFont typeface="+mj-lt"/>
              <a:buAutoNum type="arabicPeriod"/>
              <a:defRPr sz="2800">
                <a:latin typeface="Times New Roman" panose="02020603050405020304" pitchFamily="18" charset="0"/>
                <a:cs typeface="Times New Roman" panose="02020603050405020304" pitchFamily="18" charset="0"/>
              </a:defRPr>
            </a:lvl3pPr>
            <a:lvl4pPr marL="1885950" indent="-514350">
              <a:buFont typeface="+mj-lt"/>
              <a:buAutoNum type="alphaLcPeriod"/>
              <a:defRPr sz="2800">
                <a:latin typeface="Times New Roman" panose="02020603050405020304" pitchFamily="18" charset="0"/>
                <a:cs typeface="Times New Roman" panose="02020603050405020304" pitchFamily="18" charset="0"/>
              </a:defRPr>
            </a:lvl4pPr>
            <a:lvl5pPr marL="2400300" indent="-571500">
              <a:buFont typeface="+mj-lt"/>
              <a:buAutoNum type="romanLcPeriod"/>
              <a:defRPr sz="2800">
                <a:latin typeface="Times New Roman" panose="02020603050405020304" pitchFamily="18" charset="0"/>
                <a:cs typeface="Times New Roman" panose="0202060305040502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7A1910B-6F2D-40BD-8ED6-7EFEB76B1145}" type="datetime1">
              <a:rPr lang="en-CA" smtClean="0"/>
              <a:t>2017-02-04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4FD434-6693-429E-814A-7225942E385D}" type="slidenum">
              <a:rPr lang="en-CA" smtClean="0"/>
              <a:t>‹#›</a:t>
            </a:fld>
            <a:endParaRPr lang="en-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911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A71C14-4A84-42A7-8BE2-D65A442C5EC3}" type="datetime1">
              <a:rPr lang="en-CA" smtClean="0"/>
              <a:t>2017-02-04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4FD434-6693-429E-814A-7225942E385D}" type="slidenum">
              <a:rPr lang="en-CA" smtClean="0"/>
              <a:t>‹#›</a:t>
            </a:fld>
            <a:endParaRPr lang="en-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011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125D25-D78D-4FBA-873C-DF18134FFD49}" type="datetime1">
              <a:rPr lang="en-CA" smtClean="0"/>
              <a:t>2017-02-04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4FD434-6693-429E-814A-7225942E385D}" type="slidenum">
              <a:rPr lang="en-CA" smtClean="0"/>
              <a:t>‹#›</a:t>
            </a:fld>
            <a:endParaRPr lang="en-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642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0F447F-4B9A-4779-ACDB-38502A0E60E2}" type="datetime1">
              <a:rPr lang="en-CA" smtClean="0"/>
              <a:t>2017-02-04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04FD434-6693-429E-814A-7225942E385D}" type="slidenum">
              <a:rPr lang="en-CA" smtClean="0"/>
              <a:t>‹#›</a:t>
            </a:fld>
            <a:endParaRPr lang="en-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24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4C7EC-14F3-4EC2-B9BC-19F8018F364F}" type="datetime1">
              <a:rPr lang="en-CA" smtClean="0"/>
              <a:t>2017-02-04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04FD434-6693-429E-814A-7225942E385D}" type="slidenum">
              <a:rPr lang="en-CA" smtClean="0"/>
              <a:t>‹#›</a:t>
            </a:fld>
            <a:endParaRPr lang="en-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565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E1FA2-24C8-497F-B9A4-33A3163247E9}" type="datetime1">
              <a:rPr lang="en-CA" smtClean="0"/>
              <a:t>2017-02-04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04FD434-6693-429E-814A-7225942E385D}" type="slidenum">
              <a:rPr lang="en-CA" smtClean="0"/>
              <a:t>‹#›</a:t>
            </a:fld>
            <a:endParaRPr lang="en-CA"/>
          </a:p>
        </p:txBody>
      </p:sp>
    </p:spTree>
    <p:extLst>
      <p:ext uri="{BB962C8B-B14F-4D97-AF65-F5344CB8AC3E}">
        <p14:creationId xmlns:p14="http://schemas.microsoft.com/office/powerpoint/2010/main" val="110176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6A99A3-995F-4CCD-BFC6-E8A55AE90C21}" type="datetime1">
              <a:rPr lang="en-CA" smtClean="0"/>
              <a:t>2017-02-04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4FD434-6693-429E-814A-7225942E385D}" type="slidenum">
              <a:rPr lang="en-CA" smtClean="0"/>
              <a:t>‹#›</a:t>
            </a:fld>
            <a:endParaRPr lang="en-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394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931A1EB-569F-41E2-8741-C33FC0DA5FE2}" type="datetime1">
              <a:rPr lang="en-CA" smtClean="0"/>
              <a:t>2017-02-04</a:t>
            </a:fld>
            <a:endParaRPr lang="en-CA"/>
          </a:p>
        </p:txBody>
      </p:sp>
      <p:sp>
        <p:nvSpPr>
          <p:cNvPr id="6" name="Footer Placeholder 5"/>
          <p:cNvSpPr>
            <a:spLocks noGrp="1"/>
          </p:cNvSpPr>
          <p:nvPr>
            <p:ph type="ftr" sz="quarter" idx="11"/>
          </p:nvPr>
        </p:nvSpPr>
        <p:spPr>
          <a:xfrm>
            <a:off x="1447382" y="318640"/>
            <a:ext cx="5541004" cy="320931"/>
          </a:xfrm>
        </p:spPr>
        <p:txBody>
          <a:bodyPr/>
          <a:lstStyle/>
          <a:p>
            <a:endParaRPr lang="en-CA"/>
          </a:p>
        </p:txBody>
      </p:sp>
      <p:sp>
        <p:nvSpPr>
          <p:cNvPr id="7" name="Slide Number Placeholder 6"/>
          <p:cNvSpPr>
            <a:spLocks noGrp="1"/>
          </p:cNvSpPr>
          <p:nvPr>
            <p:ph type="sldNum" sz="quarter" idx="12"/>
          </p:nvPr>
        </p:nvSpPr>
        <p:spPr/>
        <p:txBody>
          <a:bodyPr/>
          <a:lstStyle/>
          <a:p>
            <a:fld id="{D04FD434-6693-429E-814A-7225942E385D}" type="slidenum">
              <a:rPr lang="en-CA" smtClean="0"/>
              <a:t>‹#›</a:t>
            </a:fld>
            <a:endParaRPr lang="en-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964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E295DB4-7ADE-4C7E-BB9E-F418CFAB585C}" type="datetime1">
              <a:rPr lang="en-CA" smtClean="0"/>
              <a:t>2017-02-04</a:t>
            </a:fld>
            <a:endParaRPr lang="en-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04FD434-6693-429E-814A-7225942E385D}" type="slidenum">
              <a:rPr lang="en-CA" smtClean="0"/>
              <a:t>‹#›</a:t>
            </a:fld>
            <a:endParaRPr lang="en-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9472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7" name="Group 6"/>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8" name="Rectangle 7"/>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 name="Picture 9"/>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435465"/>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391408" y="1534438"/>
            <a:ext cx="7405874" cy="2813775"/>
          </a:xfrm>
        </p:spPr>
        <p:txBody>
          <a:bodyPr anchor="ctr">
            <a:normAutofit/>
          </a:bodyPr>
          <a:lstStyle/>
          <a:p>
            <a:pPr marL="0" marR="0">
              <a:spcBef>
                <a:spcPts val="0"/>
              </a:spcBef>
              <a:spcAft>
                <a:spcPts val="0"/>
              </a:spcAft>
            </a:pPr>
            <a:r>
              <a:rPr lang="en-CA" sz="4800" kern="1400" spc="-50">
                <a:solidFill>
                  <a:srgbClr val="000000"/>
                </a:solidFill>
                <a:latin typeface="Cambria" panose="02040503050406030204" pitchFamily="18" charset="0"/>
                <a:ea typeface="Times New Roman" panose="02020603050405020304" pitchFamily="18" charset="0"/>
                <a:cs typeface="Times New Roman" panose="02020603050405020304" pitchFamily="18" charset="0"/>
              </a:rPr>
              <a:t>Creation, Providence, Prayer, Angels, Satan, Demons</a:t>
            </a:r>
          </a:p>
        </p:txBody>
      </p:sp>
      <p:sp>
        <p:nvSpPr>
          <p:cNvPr id="3" name="Subtitle 2"/>
          <p:cNvSpPr>
            <a:spLocks noGrp="1"/>
          </p:cNvSpPr>
          <p:nvPr>
            <p:ph type="subTitle" idx="1"/>
          </p:nvPr>
        </p:nvSpPr>
        <p:spPr>
          <a:xfrm>
            <a:off x="2417779" y="4522719"/>
            <a:ext cx="7379502" cy="522928"/>
          </a:xfrm>
        </p:spPr>
        <p:txBody>
          <a:bodyPr>
            <a:normAutofit/>
          </a:bodyPr>
          <a:lstStyle/>
          <a:p>
            <a:r>
              <a:rPr lang="en-CA" dirty="0">
                <a:solidFill>
                  <a:srgbClr val="000000"/>
                </a:solidFill>
              </a:rPr>
              <a:t>The continuation of the Doctrine of God: 31 January 2017</a:t>
            </a:r>
          </a:p>
        </p:txBody>
      </p:sp>
      <p:sp>
        <p:nvSpPr>
          <p:cNvPr id="4" name="Slide Number Placeholder 3"/>
          <p:cNvSpPr>
            <a:spLocks noGrp="1"/>
          </p:cNvSpPr>
          <p:nvPr>
            <p:ph type="sldNum" sz="quarter" idx="12"/>
          </p:nvPr>
        </p:nvSpPr>
        <p:spPr/>
        <p:txBody>
          <a:bodyPr/>
          <a:lstStyle/>
          <a:p>
            <a:fld id="{D04FD434-6693-429E-814A-7225942E385D}" type="slidenum">
              <a:rPr lang="en-CA" smtClean="0"/>
              <a:t>1</a:t>
            </a:fld>
            <a:endParaRPr lang="en-CA"/>
          </a:p>
        </p:txBody>
      </p:sp>
    </p:spTree>
    <p:extLst>
      <p:ext uri="{BB962C8B-B14F-4D97-AF65-F5344CB8AC3E}">
        <p14:creationId xmlns:p14="http://schemas.microsoft.com/office/powerpoint/2010/main" val="198137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lvl="4">
              <a:buFont typeface="+mj-lt"/>
              <a:buAutoNum type="romanLcPeriod" startAt="2"/>
            </a:pPr>
            <a:r>
              <a:rPr lang="en-CA" dirty="0"/>
              <a:t>The Destructive Influences of Evolution in Modern Thought</a:t>
            </a:r>
          </a:p>
          <a:p>
            <a:pPr lvl="3">
              <a:buFont typeface="+mj-lt"/>
              <a:buAutoNum type="alphaLcPeriod" startAt="4"/>
            </a:pPr>
            <a:r>
              <a:rPr lang="en-CA" dirty="0"/>
              <a:t>The Theory of a “Gap” Between Genesis 1:1 and 1:2</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10</a:t>
            </a:fld>
            <a:endParaRPr lang="en-CA"/>
          </a:p>
        </p:txBody>
      </p:sp>
    </p:spTree>
    <p:extLst>
      <p:ext uri="{BB962C8B-B14F-4D97-AF65-F5344CB8AC3E}">
        <p14:creationId xmlns:p14="http://schemas.microsoft.com/office/powerpoint/2010/main" val="166349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a:lnSpc>
                <a:spcPct val="115000"/>
              </a:lnSpc>
              <a:spcBef>
                <a:spcPts val="0"/>
              </a:spcBef>
              <a:buFont typeface="+mj-lt"/>
              <a:buAutoNum type="arabicPeriod" startAt="3"/>
            </a:pPr>
            <a:r>
              <a:rPr lang="en-CA" dirty="0">
                <a:ea typeface="Calibri" panose="020F0502020204030204" pitchFamily="34" charset="0"/>
              </a:rPr>
              <a:t>The Age of the Earth: Some Preliminary Considerations</a:t>
            </a:r>
          </a:p>
          <a:p>
            <a:pPr marL="1600200" lvl="3" indent="-228600">
              <a:lnSpc>
                <a:spcPct val="115000"/>
              </a:lnSpc>
              <a:spcBef>
                <a:spcPts val="0"/>
              </a:spcBef>
            </a:pPr>
            <a:r>
              <a:rPr lang="en-CA" dirty="0">
                <a:ea typeface="Calibri" panose="020F0502020204030204" pitchFamily="34" charset="0"/>
              </a:rPr>
              <a:t>There are Gaps in the Genealogies of the Bible</a:t>
            </a:r>
          </a:p>
          <a:p>
            <a:pPr marL="1600200" lvl="3" indent="-228600">
              <a:lnSpc>
                <a:spcPct val="115000"/>
              </a:lnSpc>
              <a:spcBef>
                <a:spcPts val="0"/>
              </a:spcBef>
            </a:pPr>
            <a:r>
              <a:rPr lang="en-CA" dirty="0">
                <a:ea typeface="Calibri" panose="020F0502020204030204" pitchFamily="34" charset="0"/>
              </a:rPr>
              <a:t>The Age of the Human Race</a:t>
            </a:r>
          </a:p>
          <a:p>
            <a:pPr marL="1600200" lvl="3" indent="-228600">
              <a:lnSpc>
                <a:spcPct val="115000"/>
              </a:lnSpc>
              <a:spcBef>
                <a:spcPts val="0"/>
              </a:spcBef>
            </a:pPr>
            <a:r>
              <a:rPr lang="en-CA" dirty="0">
                <a:ea typeface="Calibri" panose="020F0502020204030204" pitchFamily="34" charset="0"/>
              </a:rPr>
              <a:t>Did Animals Die Before the Fall?</a:t>
            </a:r>
          </a:p>
          <a:p>
            <a:pPr marL="1600200" lvl="3" indent="-228600">
              <a:lnSpc>
                <a:spcPct val="115000"/>
              </a:lnSpc>
              <a:spcBef>
                <a:spcPts val="0"/>
              </a:spcBef>
            </a:pPr>
            <a:r>
              <a:rPr lang="en-CA" dirty="0">
                <a:ea typeface="Calibri" panose="020F0502020204030204" pitchFamily="34" charset="0"/>
              </a:rPr>
              <a:t>What About Dinosaurs?</a:t>
            </a:r>
          </a:p>
          <a:p>
            <a:pPr marL="1600200" lvl="3" indent="-228600">
              <a:lnSpc>
                <a:spcPct val="115000"/>
              </a:lnSpc>
              <a:spcBef>
                <a:spcPts val="0"/>
              </a:spcBef>
              <a:spcAft>
                <a:spcPts val="1000"/>
              </a:spcAft>
            </a:pPr>
            <a:r>
              <a:rPr lang="en-CA" dirty="0">
                <a:ea typeface="Calibri" panose="020F0502020204030204" pitchFamily="34" charset="0"/>
              </a:rPr>
              <a:t>Are the Six Days of Creation Twenty-four Hour Days?</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11</a:t>
            </a:fld>
            <a:endParaRPr lang="en-CA"/>
          </a:p>
        </p:txBody>
      </p:sp>
    </p:spTree>
    <p:extLst>
      <p:ext uri="{BB962C8B-B14F-4D97-AF65-F5344CB8AC3E}">
        <p14:creationId xmlns:p14="http://schemas.microsoft.com/office/powerpoint/2010/main" val="1649620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lstStyle/>
          <a:p>
            <a:r>
              <a:rPr lang="en-CA" dirty="0"/>
              <a:t>Explanation and Scriptural Basis</a:t>
            </a:r>
          </a:p>
        </p:txBody>
      </p:sp>
      <p:sp>
        <p:nvSpPr>
          <p:cNvPr id="3" name="Content Placeholder 2"/>
          <p:cNvSpPr>
            <a:spLocks noGrp="1"/>
          </p:cNvSpPr>
          <p:nvPr>
            <p:ph idx="1"/>
          </p:nvPr>
        </p:nvSpPr>
        <p:spPr>
          <a:xfrm>
            <a:off x="300251" y="1853754"/>
            <a:ext cx="11713558" cy="4151261"/>
          </a:xfrm>
        </p:spPr>
        <p:txBody>
          <a:bodyPr>
            <a:normAutofit fontScale="92500" lnSpcReduction="10000"/>
          </a:bodyPr>
          <a:lstStyle/>
          <a:p>
            <a:pPr lvl="2">
              <a:buFont typeface="+mj-lt"/>
              <a:buAutoNum type="arabicPeriod" startAt="4"/>
            </a:pPr>
            <a:r>
              <a:rPr lang="en-CA" dirty="0"/>
              <a:t>Both “Old Earth” and “Young Earth” Theories are Valid Options for Christians Who Believe the Bible Today</a:t>
            </a:r>
          </a:p>
          <a:p>
            <a:pPr lvl="3"/>
            <a:r>
              <a:rPr lang="en-CA" dirty="0"/>
              <a:t>“Old Earth” Theories of Creation</a:t>
            </a:r>
          </a:p>
          <a:p>
            <a:pPr lvl="4"/>
            <a:r>
              <a:rPr lang="en-CA" dirty="0"/>
              <a:t>Day-Age View:</a:t>
            </a:r>
          </a:p>
          <a:p>
            <a:pPr lvl="4"/>
            <a:r>
              <a:rPr lang="en-CA" dirty="0"/>
              <a:t>Literary Framework View</a:t>
            </a:r>
          </a:p>
          <a:p>
            <a:pPr lvl="3"/>
            <a:r>
              <a:rPr lang="en-CA" dirty="0"/>
              <a:t>“Young Earth” Theory of Creation</a:t>
            </a:r>
          </a:p>
          <a:p>
            <a:pPr lvl="4"/>
            <a:r>
              <a:rPr lang="en-CA" dirty="0"/>
              <a:t>Creation With an Appearance of Age (Mature Creationism)</a:t>
            </a:r>
          </a:p>
          <a:p>
            <a:pPr lvl="4"/>
            <a:r>
              <a:rPr lang="en-CA" dirty="0"/>
              <a:t>Flood Geology</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12</a:t>
            </a:fld>
            <a:endParaRPr lang="en-CA"/>
          </a:p>
        </p:txBody>
      </p:sp>
    </p:spTree>
    <p:extLst>
      <p:ext uri="{BB962C8B-B14F-4D97-AF65-F5344CB8AC3E}">
        <p14:creationId xmlns:p14="http://schemas.microsoft.com/office/powerpoint/2010/main" val="73262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lvl="2">
              <a:buFont typeface="+mj-lt"/>
              <a:buAutoNum type="arabicPeriod" startAt="5"/>
            </a:pPr>
            <a:r>
              <a:rPr lang="en-CA" dirty="0"/>
              <a:t>Conclusions About the Age of the Earth</a:t>
            </a:r>
          </a:p>
          <a:p>
            <a:pPr lvl="2">
              <a:buFont typeface="+mj-lt"/>
              <a:buAutoNum type="arabicPeriod" startAt="5"/>
            </a:pPr>
            <a:r>
              <a:rPr lang="en-CA" dirty="0"/>
              <a:t>The Need for Further Understanding</a:t>
            </a:r>
          </a:p>
        </p:txBody>
      </p:sp>
      <p:sp>
        <p:nvSpPr>
          <p:cNvPr id="4" name="Slide Number Placeholder 3"/>
          <p:cNvSpPr>
            <a:spLocks noGrp="1"/>
          </p:cNvSpPr>
          <p:nvPr>
            <p:ph type="sldNum" sz="quarter" idx="12"/>
          </p:nvPr>
        </p:nvSpPr>
        <p:spPr/>
        <p:txBody>
          <a:bodyPr/>
          <a:lstStyle/>
          <a:p>
            <a:fld id="{D04FD434-6693-429E-814A-7225942E385D}" type="slidenum">
              <a:rPr lang="en-CA" smtClean="0"/>
              <a:t>13</a:t>
            </a:fld>
            <a:endParaRPr lang="en-CA"/>
          </a:p>
        </p:txBody>
      </p:sp>
    </p:spTree>
    <p:extLst>
      <p:ext uri="{BB962C8B-B14F-4D97-AF65-F5344CB8AC3E}">
        <p14:creationId xmlns:p14="http://schemas.microsoft.com/office/powerpoint/2010/main" val="3544204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God and Creation</a:t>
            </a:r>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21123" y="1982503"/>
            <a:ext cx="5663820" cy="3645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D04FD434-6693-429E-814A-7225942E385D}" type="slidenum">
              <a:rPr lang="en-CA" smtClean="0"/>
              <a:t>14</a:t>
            </a:fld>
            <a:endParaRPr lang="en-CA"/>
          </a:p>
        </p:txBody>
      </p:sp>
    </p:spTree>
    <p:extLst>
      <p:ext uri="{BB962C8B-B14F-4D97-AF65-F5344CB8AC3E}">
        <p14:creationId xmlns:p14="http://schemas.microsoft.com/office/powerpoint/2010/main" val="179470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God and Creation</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08267" y="2015732"/>
            <a:ext cx="5247876" cy="3454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D04FD434-6693-429E-814A-7225942E385D}" type="slidenum">
              <a:rPr lang="en-CA" smtClean="0"/>
              <a:t>15</a:t>
            </a:fld>
            <a:endParaRPr lang="en-CA"/>
          </a:p>
        </p:txBody>
      </p:sp>
    </p:spTree>
    <p:extLst>
      <p:ext uri="{BB962C8B-B14F-4D97-AF65-F5344CB8AC3E}">
        <p14:creationId xmlns:p14="http://schemas.microsoft.com/office/powerpoint/2010/main" val="4288457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God’s Providence</a:t>
            </a:r>
          </a:p>
        </p:txBody>
      </p:sp>
      <p:sp>
        <p:nvSpPr>
          <p:cNvPr id="5" name="Text Placeholder 4"/>
          <p:cNvSpPr>
            <a:spLocks noGrp="1"/>
          </p:cNvSpPr>
          <p:nvPr>
            <p:ph type="body" idx="1"/>
          </p:nvPr>
        </p:nvSpPr>
        <p:spPr/>
        <p:txBody>
          <a:bodyPr>
            <a:normAutofit/>
          </a:bodyPr>
          <a:lstStyle/>
          <a:p>
            <a:r>
              <a:rPr lang="en-CA" sz="2800" dirty="0"/>
              <a:t>Preservation, Concurrence, Government</a:t>
            </a:r>
          </a:p>
        </p:txBody>
      </p:sp>
      <p:sp>
        <p:nvSpPr>
          <p:cNvPr id="2" name="Slide Number Placeholder 1"/>
          <p:cNvSpPr>
            <a:spLocks noGrp="1"/>
          </p:cNvSpPr>
          <p:nvPr>
            <p:ph type="sldNum" sz="quarter" idx="12"/>
          </p:nvPr>
        </p:nvSpPr>
        <p:spPr/>
        <p:txBody>
          <a:bodyPr/>
          <a:lstStyle/>
          <a:p>
            <a:fld id="{D04FD434-6693-429E-814A-7225942E385D}" type="slidenum">
              <a:rPr lang="en-CA" smtClean="0"/>
              <a:t>16</a:t>
            </a:fld>
            <a:endParaRPr lang="en-CA"/>
          </a:p>
        </p:txBody>
      </p:sp>
    </p:spTree>
    <p:extLst>
      <p:ext uri="{BB962C8B-B14F-4D97-AF65-F5344CB8AC3E}">
        <p14:creationId xmlns:p14="http://schemas.microsoft.com/office/powerpoint/2010/main" val="3788606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lvl="1"/>
            <a:r>
              <a:rPr lang="en-CA" dirty="0"/>
              <a:t>Preservation</a:t>
            </a:r>
          </a:p>
          <a:p>
            <a:pPr lvl="1"/>
            <a:r>
              <a:rPr lang="en-CA" dirty="0"/>
              <a:t>Concurrence</a:t>
            </a:r>
          </a:p>
          <a:p>
            <a:pPr lvl="2"/>
            <a:r>
              <a:rPr lang="en-CA" dirty="0"/>
              <a:t>Inanimate Creation </a:t>
            </a:r>
          </a:p>
          <a:p>
            <a:pPr lvl="2"/>
            <a:r>
              <a:rPr lang="en-CA" dirty="0"/>
              <a:t>Animals</a:t>
            </a:r>
          </a:p>
          <a:p>
            <a:pPr lvl="2"/>
            <a:r>
              <a:rPr lang="en-CA" dirty="0"/>
              <a:t>Seemingly “Random” or “Chance” Events</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17</a:t>
            </a:fld>
            <a:endParaRPr lang="en-CA"/>
          </a:p>
        </p:txBody>
      </p:sp>
    </p:spTree>
    <p:extLst>
      <p:ext uri="{BB962C8B-B14F-4D97-AF65-F5344CB8AC3E}">
        <p14:creationId xmlns:p14="http://schemas.microsoft.com/office/powerpoint/2010/main" val="7465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lvl="2">
              <a:buFont typeface="+mj-lt"/>
              <a:buAutoNum type="arabicPeriod" startAt="4"/>
            </a:pPr>
            <a:r>
              <a:rPr lang="en-CA" dirty="0"/>
              <a:t>Events Fully Caused by God and Fully Caused by the Creature as Well</a:t>
            </a:r>
          </a:p>
          <a:p>
            <a:pPr lvl="2">
              <a:buAutoNum type="arabicPeriod" startAt="4"/>
            </a:pPr>
            <a:r>
              <a:rPr lang="en-CA" dirty="0"/>
              <a:t>The Affairs of Nations</a:t>
            </a:r>
          </a:p>
          <a:p>
            <a:pPr lvl="2">
              <a:buAutoNum type="arabicPeriod" startAt="4"/>
            </a:pPr>
            <a:r>
              <a:rPr lang="en-CA" dirty="0"/>
              <a:t>All Aspects of Our Lives</a:t>
            </a:r>
          </a:p>
        </p:txBody>
      </p:sp>
      <p:sp>
        <p:nvSpPr>
          <p:cNvPr id="4" name="Slide Number Placeholder 3"/>
          <p:cNvSpPr>
            <a:spLocks noGrp="1"/>
          </p:cNvSpPr>
          <p:nvPr>
            <p:ph type="sldNum" sz="quarter" idx="12"/>
          </p:nvPr>
        </p:nvSpPr>
        <p:spPr/>
        <p:txBody>
          <a:bodyPr/>
          <a:lstStyle/>
          <a:p>
            <a:fld id="{D04FD434-6693-429E-814A-7225942E385D}" type="slidenum">
              <a:rPr lang="en-CA" smtClean="0"/>
              <a:t>18</a:t>
            </a:fld>
            <a:endParaRPr lang="en-CA"/>
          </a:p>
        </p:txBody>
      </p:sp>
    </p:spTree>
    <p:extLst>
      <p:ext uri="{BB962C8B-B14F-4D97-AF65-F5344CB8AC3E}">
        <p14:creationId xmlns:p14="http://schemas.microsoft.com/office/powerpoint/2010/main" val="86770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641445" y="1992573"/>
            <a:ext cx="11109277" cy="4067033"/>
          </a:xfrm>
        </p:spPr>
        <p:txBody>
          <a:bodyPr>
            <a:normAutofit fontScale="92500" lnSpcReduction="10000"/>
          </a:bodyPr>
          <a:lstStyle/>
          <a:p>
            <a:pPr lvl="2">
              <a:buFont typeface="+mj-lt"/>
              <a:buAutoNum type="arabicPeriod" startAt="7"/>
            </a:pPr>
            <a:r>
              <a:rPr lang="en-CA" dirty="0"/>
              <a:t>What About Evil</a:t>
            </a:r>
          </a:p>
          <a:p>
            <a:pPr lvl="2">
              <a:buAutoNum type="arabicPeriod" startAt="7"/>
            </a:pPr>
            <a:r>
              <a:rPr lang="en-CA" dirty="0"/>
              <a:t>Analysis of Verses Relating to God and Evil</a:t>
            </a:r>
          </a:p>
          <a:p>
            <a:pPr lvl="3"/>
            <a:r>
              <a:rPr lang="en-CA" dirty="0"/>
              <a:t>God Uses All Things to Fulfill His Purposes and Even Uses Evil for His Glory and for Our Good</a:t>
            </a:r>
          </a:p>
          <a:p>
            <a:pPr lvl="3"/>
            <a:r>
              <a:rPr lang="en-CA" dirty="0"/>
              <a:t>Nevertheless, God Never Does Evil, and Is Never to Be Blamed for Evil</a:t>
            </a:r>
          </a:p>
          <a:p>
            <a:pPr lvl="3"/>
            <a:r>
              <a:rPr lang="en-CA" dirty="0"/>
              <a:t>God Rightfully Blames and Judges Moral Creatures for the Evil They Do</a:t>
            </a:r>
          </a:p>
        </p:txBody>
      </p:sp>
      <p:sp>
        <p:nvSpPr>
          <p:cNvPr id="4" name="Slide Number Placeholder 3"/>
          <p:cNvSpPr>
            <a:spLocks noGrp="1"/>
          </p:cNvSpPr>
          <p:nvPr>
            <p:ph type="sldNum" sz="quarter" idx="12"/>
          </p:nvPr>
        </p:nvSpPr>
        <p:spPr/>
        <p:txBody>
          <a:bodyPr/>
          <a:lstStyle/>
          <a:p>
            <a:fld id="{D04FD434-6693-429E-814A-7225942E385D}" type="slidenum">
              <a:rPr lang="en-CA" smtClean="0"/>
              <a:t>19</a:t>
            </a:fld>
            <a:endParaRPr lang="en-CA"/>
          </a:p>
        </p:txBody>
      </p:sp>
    </p:spTree>
    <p:extLst>
      <p:ext uri="{BB962C8B-B14F-4D97-AF65-F5344CB8AC3E}">
        <p14:creationId xmlns:p14="http://schemas.microsoft.com/office/powerpoint/2010/main" val="378932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Creation</a:t>
            </a:r>
          </a:p>
        </p:txBody>
      </p:sp>
      <p:sp>
        <p:nvSpPr>
          <p:cNvPr id="5" name="Text Placeholder 4"/>
          <p:cNvSpPr>
            <a:spLocks noGrp="1"/>
          </p:cNvSpPr>
          <p:nvPr>
            <p:ph type="body" idx="1"/>
          </p:nvPr>
        </p:nvSpPr>
        <p:spPr/>
        <p:txBody>
          <a:bodyPr/>
          <a:lstStyle/>
          <a:p>
            <a:endParaRPr lang="en-CA" dirty="0"/>
          </a:p>
        </p:txBody>
      </p:sp>
      <p:sp>
        <p:nvSpPr>
          <p:cNvPr id="2" name="Slide Number Placeholder 1"/>
          <p:cNvSpPr>
            <a:spLocks noGrp="1"/>
          </p:cNvSpPr>
          <p:nvPr>
            <p:ph type="sldNum" sz="quarter" idx="12"/>
          </p:nvPr>
        </p:nvSpPr>
        <p:spPr/>
        <p:txBody>
          <a:bodyPr/>
          <a:lstStyle/>
          <a:p>
            <a:fld id="{D04FD434-6693-429E-814A-7225942E385D}" type="slidenum">
              <a:rPr lang="en-CA" smtClean="0"/>
              <a:t>2</a:t>
            </a:fld>
            <a:endParaRPr lang="en-CA"/>
          </a:p>
        </p:txBody>
      </p:sp>
    </p:spTree>
    <p:extLst>
      <p:ext uri="{BB962C8B-B14F-4D97-AF65-F5344CB8AC3E}">
        <p14:creationId xmlns:p14="http://schemas.microsoft.com/office/powerpoint/2010/main" val="666463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354843" y="2015732"/>
            <a:ext cx="11409528" cy="3450613"/>
          </a:xfrm>
        </p:spPr>
        <p:txBody>
          <a:bodyPr>
            <a:normAutofit/>
          </a:bodyPr>
          <a:lstStyle/>
          <a:p>
            <a:pPr lvl="3">
              <a:buFont typeface="+mj-lt"/>
              <a:buAutoNum type="alphaLcPeriod" startAt="4"/>
            </a:pPr>
            <a:r>
              <a:rPr lang="en-CA" dirty="0"/>
              <a:t>Evil Is Real, Not an Illusion, and We Should Never Do Evil, for It Will Always Harm Us and Others</a:t>
            </a:r>
          </a:p>
          <a:p>
            <a:pPr lvl="3">
              <a:buAutoNum type="alphaLcPeriod" startAt="4"/>
            </a:pPr>
            <a:r>
              <a:rPr lang="en-CA" dirty="0"/>
              <a:t>In Spite of All of the Foregoing Statements, We Have to Come to the Point Where We Confess That We Do Not Understand How It Is That God Can Ordain That We Carry Out Evil Deeds and Yet Hold Us Accountable for Them and Not be Blamed Himself?</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20</a:t>
            </a:fld>
            <a:endParaRPr lang="en-CA"/>
          </a:p>
        </p:txBody>
      </p:sp>
    </p:spTree>
    <p:extLst>
      <p:ext uri="{BB962C8B-B14F-4D97-AF65-F5344CB8AC3E}">
        <p14:creationId xmlns:p14="http://schemas.microsoft.com/office/powerpoint/2010/main" val="1174847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354843" y="2015732"/>
            <a:ext cx="11409528" cy="3450613"/>
          </a:xfrm>
        </p:spPr>
        <p:txBody>
          <a:bodyPr>
            <a:normAutofit/>
          </a:bodyPr>
          <a:lstStyle/>
          <a:p>
            <a:pPr lvl="2">
              <a:lnSpc>
                <a:spcPct val="115000"/>
              </a:lnSpc>
              <a:spcBef>
                <a:spcPts val="0"/>
              </a:spcBef>
              <a:spcAft>
                <a:spcPts val="1000"/>
              </a:spcAft>
              <a:buFont typeface="+mj-lt"/>
              <a:buAutoNum type="arabicPeriod" startAt="9"/>
            </a:pPr>
            <a:r>
              <a:rPr lang="en-CA" dirty="0">
                <a:ea typeface="Calibri" panose="020F0502020204030204" pitchFamily="34" charset="0"/>
              </a:rPr>
              <a:t>Are We “Free”? Do We Have “Free Will”?</a:t>
            </a:r>
          </a:p>
          <a:p>
            <a:pPr marL="1371600" lvl="3"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21</a:t>
            </a:fld>
            <a:endParaRPr lang="en-CA"/>
          </a:p>
        </p:txBody>
      </p:sp>
    </p:spTree>
    <p:extLst>
      <p:ext uri="{BB962C8B-B14F-4D97-AF65-F5344CB8AC3E}">
        <p14:creationId xmlns:p14="http://schemas.microsoft.com/office/powerpoint/2010/main" val="3879067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354843" y="2015732"/>
            <a:ext cx="11409528" cy="3450613"/>
          </a:xfrm>
        </p:spPr>
        <p:txBody>
          <a:bodyPr>
            <a:normAutofit/>
          </a:bodyPr>
          <a:lstStyle/>
          <a:p>
            <a:pPr lvl="1">
              <a:buFont typeface="+mj-lt"/>
              <a:buAutoNum type="alphaUcPeriod" startAt="3"/>
            </a:pPr>
            <a:r>
              <a:rPr lang="en-CA" dirty="0"/>
              <a:t>Government</a:t>
            </a:r>
          </a:p>
          <a:p>
            <a:pPr lvl="2"/>
            <a:r>
              <a:rPr lang="en-CA" dirty="0">
                <a:highlight>
                  <a:srgbClr val="FFFF00"/>
                </a:highlight>
              </a:rPr>
              <a:t>Scriptural Evidence</a:t>
            </a:r>
          </a:p>
          <a:p>
            <a:pPr lvl="2"/>
            <a:r>
              <a:rPr lang="en-CA" dirty="0">
                <a:highlight>
                  <a:srgbClr val="FFFF00"/>
                </a:highlight>
              </a:rPr>
              <a:t>Distinctions Concerning the Will of God</a:t>
            </a:r>
          </a:p>
          <a:p>
            <a:pPr marL="1371600" lvl="3" indent="0">
              <a:buNone/>
            </a:pPr>
            <a:r>
              <a:rPr lang="en-CA" dirty="0">
                <a:highlight>
                  <a:srgbClr val="FFFF00"/>
                </a:highlight>
              </a:rPr>
              <a:t>	The Decrees of God</a:t>
            </a:r>
          </a:p>
        </p:txBody>
      </p:sp>
      <p:sp>
        <p:nvSpPr>
          <p:cNvPr id="4" name="Slide Number Placeholder 3"/>
          <p:cNvSpPr>
            <a:spLocks noGrp="1"/>
          </p:cNvSpPr>
          <p:nvPr>
            <p:ph type="sldNum" sz="quarter" idx="12"/>
          </p:nvPr>
        </p:nvSpPr>
        <p:spPr/>
        <p:txBody>
          <a:bodyPr/>
          <a:lstStyle/>
          <a:p>
            <a:fld id="{D04FD434-6693-429E-814A-7225942E385D}" type="slidenum">
              <a:rPr lang="en-CA" smtClean="0"/>
              <a:t>22</a:t>
            </a:fld>
            <a:endParaRPr lang="en-CA"/>
          </a:p>
        </p:txBody>
      </p:sp>
    </p:spTree>
    <p:extLst>
      <p:ext uri="{BB962C8B-B14F-4D97-AF65-F5344CB8AC3E}">
        <p14:creationId xmlns:p14="http://schemas.microsoft.com/office/powerpoint/2010/main" val="1589777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354843" y="2015732"/>
            <a:ext cx="11409528" cy="3989283"/>
          </a:xfrm>
        </p:spPr>
        <p:txBody>
          <a:bodyPr>
            <a:normAutofit lnSpcReduction="10000"/>
          </a:bodyPr>
          <a:lstStyle/>
          <a:p>
            <a:pPr lvl="1">
              <a:buFont typeface="+mj-lt"/>
              <a:buAutoNum type="alphaUcPeriod" startAt="4"/>
            </a:pPr>
            <a:r>
              <a:rPr lang="en-CA" dirty="0"/>
              <a:t>The Importance of Human Actions</a:t>
            </a:r>
          </a:p>
          <a:p>
            <a:pPr lvl="2"/>
            <a:r>
              <a:rPr lang="en-CA" dirty="0"/>
              <a:t>We Are Still Responsible for Our Actions</a:t>
            </a:r>
          </a:p>
          <a:p>
            <a:pPr lvl="2"/>
            <a:r>
              <a:rPr lang="en-CA" dirty="0"/>
              <a:t>Our Actions Have Real Results and Do Change the Course of Events</a:t>
            </a:r>
          </a:p>
          <a:p>
            <a:pPr lvl="2"/>
            <a:r>
              <a:rPr lang="en-CA" dirty="0"/>
              <a:t>Prayer is One Specific Kind of Action That Has Definite Results and That Does Change the Course of Events.</a:t>
            </a:r>
          </a:p>
          <a:p>
            <a:pPr lvl="2"/>
            <a:r>
              <a:rPr lang="en-CA" dirty="0"/>
              <a:t>In Conclusion: We Must Act!</a:t>
            </a:r>
          </a:p>
          <a:p>
            <a:pPr lvl="2"/>
            <a:r>
              <a:rPr lang="en-CA" dirty="0"/>
              <a:t>What if We Cannot Understand This Doctrine Fully?</a:t>
            </a:r>
          </a:p>
        </p:txBody>
      </p:sp>
      <p:sp>
        <p:nvSpPr>
          <p:cNvPr id="4" name="Slide Number Placeholder 3"/>
          <p:cNvSpPr>
            <a:spLocks noGrp="1"/>
          </p:cNvSpPr>
          <p:nvPr>
            <p:ph type="sldNum" sz="quarter" idx="12"/>
          </p:nvPr>
        </p:nvSpPr>
        <p:spPr/>
        <p:txBody>
          <a:bodyPr/>
          <a:lstStyle/>
          <a:p>
            <a:fld id="{D04FD434-6693-429E-814A-7225942E385D}" type="slidenum">
              <a:rPr lang="en-CA" smtClean="0"/>
              <a:t>23</a:t>
            </a:fld>
            <a:endParaRPr lang="en-CA"/>
          </a:p>
        </p:txBody>
      </p:sp>
    </p:spTree>
    <p:extLst>
      <p:ext uri="{BB962C8B-B14F-4D97-AF65-F5344CB8AC3E}">
        <p14:creationId xmlns:p14="http://schemas.microsoft.com/office/powerpoint/2010/main" val="4226774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Further Practical Application</a:t>
            </a:r>
          </a:p>
        </p:txBody>
      </p:sp>
      <p:sp>
        <p:nvSpPr>
          <p:cNvPr id="3" name="Content Placeholder 2"/>
          <p:cNvSpPr>
            <a:spLocks noGrp="1"/>
          </p:cNvSpPr>
          <p:nvPr>
            <p:ph idx="1"/>
          </p:nvPr>
        </p:nvSpPr>
        <p:spPr>
          <a:xfrm>
            <a:off x="354843" y="2015732"/>
            <a:ext cx="11409528" cy="3989283"/>
          </a:xfrm>
        </p:spPr>
        <p:txBody>
          <a:bodyPr>
            <a:normAutofit/>
          </a:bodyPr>
          <a:lstStyle/>
          <a:p>
            <a:pPr lvl="2"/>
            <a:r>
              <a:rPr lang="en-CA" dirty="0">
                <a:highlight>
                  <a:srgbClr val="FFFF00"/>
                </a:highlight>
              </a:rPr>
              <a:t>Do Not Be Afraid, but Trust in God</a:t>
            </a:r>
          </a:p>
          <a:p>
            <a:pPr lvl="2"/>
            <a:r>
              <a:rPr lang="en-CA" dirty="0">
                <a:highlight>
                  <a:srgbClr val="FFFF00"/>
                </a:highlight>
              </a:rPr>
              <a:t>Be Thankful for All Good Things That Happen</a:t>
            </a:r>
          </a:p>
          <a:p>
            <a:pPr lvl="2"/>
            <a:r>
              <a:rPr lang="en-CA" dirty="0">
                <a:highlight>
                  <a:srgbClr val="FFFF00"/>
                </a:highlight>
              </a:rPr>
              <a:t>There is No Such Thing as “Luck” or “Chance”	</a:t>
            </a:r>
            <a:r>
              <a:rPr lang="en-CA" dirty="0"/>
              <a:t>	</a:t>
            </a:r>
          </a:p>
        </p:txBody>
      </p:sp>
      <p:sp>
        <p:nvSpPr>
          <p:cNvPr id="4" name="Slide Number Placeholder 3"/>
          <p:cNvSpPr>
            <a:spLocks noGrp="1"/>
          </p:cNvSpPr>
          <p:nvPr>
            <p:ph type="sldNum" sz="quarter" idx="12"/>
          </p:nvPr>
        </p:nvSpPr>
        <p:spPr/>
        <p:txBody>
          <a:bodyPr/>
          <a:lstStyle/>
          <a:p>
            <a:fld id="{D04FD434-6693-429E-814A-7225942E385D}" type="slidenum">
              <a:rPr lang="en-CA" smtClean="0"/>
              <a:t>24</a:t>
            </a:fld>
            <a:endParaRPr lang="en-CA"/>
          </a:p>
        </p:txBody>
      </p:sp>
    </p:spTree>
    <p:extLst>
      <p:ext uri="{BB962C8B-B14F-4D97-AF65-F5344CB8AC3E}">
        <p14:creationId xmlns:p14="http://schemas.microsoft.com/office/powerpoint/2010/main" val="2379331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E.  Another Evangelical View: the Arminian Position</a:t>
            </a:r>
            <a:br>
              <a:rPr lang="en-CA" dirty="0"/>
            </a:br>
            <a:endParaRPr lang="en-CA" dirty="0"/>
          </a:p>
        </p:txBody>
      </p:sp>
      <p:sp>
        <p:nvSpPr>
          <p:cNvPr id="3" name="Content Placeholder 2"/>
          <p:cNvSpPr>
            <a:spLocks noGrp="1"/>
          </p:cNvSpPr>
          <p:nvPr>
            <p:ph idx="1"/>
          </p:nvPr>
        </p:nvSpPr>
        <p:spPr>
          <a:xfrm>
            <a:off x="300251" y="2015732"/>
            <a:ext cx="11573301" cy="3907396"/>
          </a:xfrm>
        </p:spPr>
        <p:txBody>
          <a:bodyPr>
            <a:normAutofit/>
          </a:bodyPr>
          <a:lstStyle/>
          <a:p>
            <a:pPr lvl="2"/>
            <a:r>
              <a:rPr lang="en-CA" dirty="0"/>
              <a:t>The Verses Cited as Examples of God’s Providential Control Are Exceptions and Do Not Describe the Way That God Ordinarily Works in Human Activity.</a:t>
            </a:r>
          </a:p>
          <a:p>
            <a:pPr lvl="2"/>
            <a:r>
              <a:rPr lang="en-CA" dirty="0"/>
              <a:t>The Calvinist View Wrongly Makes God Responsible for Sin.</a:t>
            </a:r>
          </a:p>
          <a:p>
            <a:pPr lvl="2"/>
            <a:r>
              <a:rPr lang="en-CA" dirty="0"/>
              <a:t>Choices Caused by God Cannot Be Real Choices.</a:t>
            </a:r>
          </a:p>
          <a:p>
            <a:pPr lvl="2"/>
            <a:r>
              <a:rPr lang="en-CA" dirty="0"/>
              <a:t>The Arminian View Encourages Responsible Christian Living, While the Calvinistic View Encourages a Dangerous Fatalism.</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25</a:t>
            </a:fld>
            <a:endParaRPr lang="en-CA"/>
          </a:p>
        </p:txBody>
      </p:sp>
    </p:spTree>
    <p:extLst>
      <p:ext uri="{BB962C8B-B14F-4D97-AF65-F5344CB8AC3E}">
        <p14:creationId xmlns:p14="http://schemas.microsoft.com/office/powerpoint/2010/main" val="1112804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 Response to the Arminian Position</a:t>
            </a:r>
          </a:p>
        </p:txBody>
      </p:sp>
      <p:sp>
        <p:nvSpPr>
          <p:cNvPr id="3" name="Content Placeholder 2"/>
          <p:cNvSpPr>
            <a:spLocks noGrp="1"/>
          </p:cNvSpPr>
          <p:nvPr>
            <p:ph idx="1"/>
          </p:nvPr>
        </p:nvSpPr>
        <p:spPr>
          <a:xfrm>
            <a:off x="286603" y="2015732"/>
            <a:ext cx="10768251" cy="3450613"/>
          </a:xfrm>
        </p:spPr>
        <p:txBody>
          <a:bodyPr>
            <a:normAutofit fontScale="92500" lnSpcReduction="10000"/>
          </a:bodyPr>
          <a:lstStyle/>
          <a:p>
            <a:pPr lvl="2"/>
            <a:r>
              <a:rPr lang="en-CA" dirty="0"/>
              <a:t>Are These Scripture Passages Unusual Examples, or Do They Describe the Way God Works Ordinarily?</a:t>
            </a:r>
          </a:p>
          <a:p>
            <a:pPr lvl="2"/>
            <a:r>
              <a:rPr lang="en-CA" dirty="0"/>
              <a:t>Does the Calvinistic Doctrine of God’s Providence Make God Responsible for Sin?</a:t>
            </a:r>
          </a:p>
          <a:p>
            <a:pPr lvl="2"/>
            <a:r>
              <a:rPr lang="en-CA" dirty="0"/>
              <a:t>Can Choices Ordained by God Be Real Choices?</a:t>
            </a:r>
          </a:p>
          <a:p>
            <a:pPr lvl="2"/>
            <a:r>
              <a:rPr lang="en-CA" dirty="0"/>
              <a:t>Does a Calvinistic View of Providence Encourage Either a Dangerous Fatalism or a Tendency to “Live Like Arminians”?</a:t>
            </a:r>
          </a:p>
          <a:p>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26</a:t>
            </a:fld>
            <a:endParaRPr lang="en-CA"/>
          </a:p>
        </p:txBody>
      </p:sp>
    </p:spTree>
    <p:extLst>
      <p:ext uri="{BB962C8B-B14F-4D97-AF65-F5344CB8AC3E}">
        <p14:creationId xmlns:p14="http://schemas.microsoft.com/office/powerpoint/2010/main" val="60288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5.  Additional Objections to the Arminian Position</a:t>
            </a:r>
            <a:br>
              <a:rPr lang="en-CA" dirty="0"/>
            </a:br>
            <a:endParaRPr lang="en-CA" dirty="0"/>
          </a:p>
        </p:txBody>
      </p:sp>
      <p:sp>
        <p:nvSpPr>
          <p:cNvPr id="3" name="Content Placeholder 2"/>
          <p:cNvSpPr>
            <a:spLocks noGrp="1"/>
          </p:cNvSpPr>
          <p:nvPr>
            <p:ph idx="1"/>
          </p:nvPr>
        </p:nvSpPr>
        <p:spPr>
          <a:xfrm>
            <a:off x="1451579" y="2015732"/>
            <a:ext cx="10517508" cy="3866453"/>
          </a:xfrm>
        </p:spPr>
        <p:txBody>
          <a:bodyPr>
            <a:normAutofit/>
          </a:bodyPr>
          <a:lstStyle/>
          <a:p>
            <a:pPr lvl="3"/>
            <a:r>
              <a:rPr lang="en-CA" dirty="0"/>
              <a:t>On an Arminian View, How Can God Know the Future?</a:t>
            </a:r>
          </a:p>
          <a:p>
            <a:pPr lvl="3"/>
            <a:r>
              <a:rPr lang="en-CA" dirty="0"/>
              <a:t>On an Arminian View, How Can Evil Exist if God Did Not Want It?</a:t>
            </a:r>
          </a:p>
          <a:p>
            <a:pPr lvl="3"/>
            <a:r>
              <a:rPr lang="en-CA" dirty="0"/>
              <a:t>On an Arminian View, How Can We Know that God Will Triumph Over Evil?</a:t>
            </a:r>
          </a:p>
          <a:p>
            <a:pPr lvl="3"/>
            <a:r>
              <a:rPr lang="en-CA" dirty="0"/>
              <a:t>The Difference in the Unanswered Questions</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27</a:t>
            </a:fld>
            <a:endParaRPr lang="en-CA"/>
          </a:p>
        </p:txBody>
      </p:sp>
    </p:spTree>
    <p:extLst>
      <p:ext uri="{BB962C8B-B14F-4D97-AF65-F5344CB8AC3E}">
        <p14:creationId xmlns:p14="http://schemas.microsoft.com/office/powerpoint/2010/main" val="3676445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Miracles</a:t>
            </a:r>
          </a:p>
        </p:txBody>
      </p:sp>
      <p:sp>
        <p:nvSpPr>
          <p:cNvPr id="5" name="Text Placeholder 4"/>
          <p:cNvSpPr>
            <a:spLocks noGrp="1"/>
          </p:cNvSpPr>
          <p:nvPr>
            <p:ph type="body" idx="1"/>
          </p:nvPr>
        </p:nvSpPr>
        <p:spPr/>
        <p:txBody>
          <a:bodyPr/>
          <a:lstStyle/>
          <a:p>
            <a:endParaRPr lang="en-CA"/>
          </a:p>
        </p:txBody>
      </p:sp>
      <p:sp>
        <p:nvSpPr>
          <p:cNvPr id="2" name="Slide Number Placeholder 1"/>
          <p:cNvSpPr>
            <a:spLocks noGrp="1"/>
          </p:cNvSpPr>
          <p:nvPr>
            <p:ph type="sldNum" sz="quarter" idx="12"/>
          </p:nvPr>
        </p:nvSpPr>
        <p:spPr/>
        <p:txBody>
          <a:bodyPr/>
          <a:lstStyle/>
          <a:p>
            <a:fld id="{D04FD434-6693-429E-814A-7225942E385D}" type="slidenum">
              <a:rPr lang="en-CA" smtClean="0"/>
              <a:t>28</a:t>
            </a:fld>
            <a:endParaRPr lang="en-CA"/>
          </a:p>
        </p:txBody>
      </p:sp>
    </p:spTree>
    <p:extLst>
      <p:ext uri="{BB962C8B-B14F-4D97-AF65-F5344CB8AC3E}">
        <p14:creationId xmlns:p14="http://schemas.microsoft.com/office/powerpoint/2010/main" val="953931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lstStyle/>
          <a:p>
            <a:pPr marL="0" indent="0">
              <a:buNone/>
            </a:pPr>
            <a:r>
              <a:rPr lang="en-CA" dirty="0"/>
              <a:t>A.	Definition</a:t>
            </a:r>
          </a:p>
          <a:p>
            <a:pPr marL="0" indent="0">
              <a:buNone/>
            </a:pPr>
            <a:r>
              <a:rPr lang="en-CA" dirty="0"/>
              <a:t>B.	Miracles as Characteristic of the New Covenant Age</a:t>
            </a:r>
          </a:p>
          <a:p>
            <a:pPr marL="0" indent="0">
              <a:buNone/>
            </a:pPr>
            <a:r>
              <a:rPr lang="en-CA" dirty="0"/>
              <a:t>C.	The Purposes of Miracles</a:t>
            </a:r>
          </a:p>
          <a:p>
            <a:pPr marL="0" indent="0">
              <a:buNone/>
            </a:pPr>
            <a:r>
              <a:rPr lang="en-CA" dirty="0"/>
              <a:t>D.	Were Miracles Restricted to the Apostles?</a:t>
            </a:r>
          </a:p>
          <a:p>
            <a:pPr marL="0" indent="0">
              <a:buNone/>
            </a:pPr>
            <a:endParaRPr lang="en-CA" dirty="0"/>
          </a:p>
        </p:txBody>
      </p:sp>
      <p:sp>
        <p:nvSpPr>
          <p:cNvPr id="2" name="Slide Number Placeholder 1"/>
          <p:cNvSpPr>
            <a:spLocks noGrp="1"/>
          </p:cNvSpPr>
          <p:nvPr>
            <p:ph type="sldNum" sz="quarter" idx="12"/>
          </p:nvPr>
        </p:nvSpPr>
        <p:spPr/>
        <p:txBody>
          <a:bodyPr/>
          <a:lstStyle/>
          <a:p>
            <a:fld id="{D04FD434-6693-429E-814A-7225942E385D}" type="slidenum">
              <a:rPr lang="en-CA" smtClean="0"/>
              <a:t>29</a:t>
            </a:fld>
            <a:endParaRPr lang="en-CA"/>
          </a:p>
        </p:txBody>
      </p:sp>
    </p:spTree>
    <p:extLst>
      <p:ext uri="{BB962C8B-B14F-4D97-AF65-F5344CB8AC3E}">
        <p14:creationId xmlns:p14="http://schemas.microsoft.com/office/powerpoint/2010/main" val="343754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br>
              <a:rPr lang="en-CA" dirty="0"/>
            </a:br>
            <a:endParaRPr lang="en-CA" dirty="0"/>
          </a:p>
        </p:txBody>
      </p:sp>
      <p:sp>
        <p:nvSpPr>
          <p:cNvPr id="3" name="Content Placeholder 2"/>
          <p:cNvSpPr>
            <a:spLocks noGrp="1"/>
          </p:cNvSpPr>
          <p:nvPr>
            <p:ph idx="1"/>
          </p:nvPr>
        </p:nvSpPr>
        <p:spPr/>
        <p:txBody>
          <a:bodyPr>
            <a:normAutofit fontScale="92500" lnSpcReduction="20000"/>
          </a:bodyPr>
          <a:lstStyle/>
          <a:p>
            <a:r>
              <a:rPr lang="en-CA" dirty="0"/>
              <a:t>Explanation and Scriptural Basis</a:t>
            </a:r>
          </a:p>
          <a:p>
            <a:pPr lvl="1"/>
            <a:r>
              <a:rPr lang="en-CA" dirty="0"/>
              <a:t>God Created the Universe Out of Nothing</a:t>
            </a:r>
          </a:p>
          <a:p>
            <a:pPr lvl="2"/>
            <a:r>
              <a:rPr lang="en-CA" dirty="0"/>
              <a:t>Biblical Evidence for Creation Out of Nothing</a:t>
            </a:r>
          </a:p>
          <a:p>
            <a:pPr marL="1371600" lvl="3" indent="0">
              <a:buNone/>
            </a:pPr>
            <a:r>
              <a:rPr lang="en-CA" dirty="0">
                <a:highlight>
                  <a:srgbClr val="FFFF00"/>
                </a:highlight>
              </a:rPr>
              <a:t>The Creation of the Spiritual Universe</a:t>
            </a:r>
          </a:p>
          <a:p>
            <a:pPr lvl="2"/>
            <a:r>
              <a:rPr lang="en-CA" dirty="0"/>
              <a:t>The Direct Creation of Adam and Eve</a:t>
            </a:r>
          </a:p>
          <a:p>
            <a:pPr marL="1371600" lvl="3" indent="0">
              <a:buNone/>
            </a:pPr>
            <a:r>
              <a:rPr lang="en-CA" dirty="0">
                <a:highlight>
                  <a:srgbClr val="FFFF00"/>
                </a:highlight>
              </a:rPr>
              <a:t>The Creation of Time</a:t>
            </a:r>
          </a:p>
          <a:p>
            <a:pPr lvl="2"/>
            <a:r>
              <a:rPr lang="en-CA" dirty="0"/>
              <a:t>The Work of the Son and of the Holy Spirit in Creation</a:t>
            </a:r>
          </a:p>
          <a:p>
            <a:endParaRPr lang="en-CA" dirty="0"/>
          </a:p>
        </p:txBody>
      </p:sp>
      <p:sp>
        <p:nvSpPr>
          <p:cNvPr id="2" name="Slide Number Placeholder 1"/>
          <p:cNvSpPr>
            <a:spLocks noGrp="1"/>
          </p:cNvSpPr>
          <p:nvPr>
            <p:ph type="sldNum" sz="quarter" idx="12"/>
          </p:nvPr>
        </p:nvSpPr>
        <p:spPr/>
        <p:txBody>
          <a:bodyPr/>
          <a:lstStyle/>
          <a:p>
            <a:fld id="{D04FD434-6693-429E-814A-7225942E385D}" type="slidenum">
              <a:rPr lang="en-CA" smtClean="0"/>
              <a:t>3</a:t>
            </a:fld>
            <a:endParaRPr lang="en-CA"/>
          </a:p>
        </p:txBody>
      </p:sp>
    </p:spTree>
    <p:extLst>
      <p:ext uri="{BB962C8B-B14F-4D97-AF65-F5344CB8AC3E}">
        <p14:creationId xmlns:p14="http://schemas.microsoft.com/office/powerpoint/2010/main" val="663591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D.	Were Miracles Restricted to the Apostles?</a:t>
            </a:r>
            <a:br>
              <a:rPr lang="en-CA" dirty="0"/>
            </a:br>
            <a:endParaRPr lang="en-CA" dirty="0"/>
          </a:p>
        </p:txBody>
      </p:sp>
      <p:sp>
        <p:nvSpPr>
          <p:cNvPr id="3" name="Content Placeholder 2"/>
          <p:cNvSpPr>
            <a:spLocks noGrp="1"/>
          </p:cNvSpPr>
          <p:nvPr>
            <p:ph idx="1"/>
          </p:nvPr>
        </p:nvSpPr>
        <p:spPr>
          <a:xfrm>
            <a:off x="641445" y="2015732"/>
            <a:ext cx="11341289" cy="3450613"/>
          </a:xfrm>
        </p:spPr>
        <p:txBody>
          <a:bodyPr>
            <a:normAutofit/>
          </a:bodyPr>
          <a:lstStyle/>
          <a:p>
            <a:pPr marL="0" indent="0">
              <a:buNone/>
            </a:pPr>
            <a:r>
              <a:rPr lang="en-CA" dirty="0"/>
              <a:t>1.	An Unusual Concentration of Miracles in the Apostles’ Ministry.</a:t>
            </a:r>
          </a:p>
          <a:p>
            <a:pPr marL="0" indent="0">
              <a:buNone/>
            </a:pPr>
            <a:r>
              <a:rPr lang="en-CA" dirty="0"/>
              <a:t>2.	What Are the “Signs of an Apostle” in 2 Corinthians 12:12?</a:t>
            </a:r>
          </a:p>
          <a:p>
            <a:pPr marL="0" indent="0">
              <a:buNone/>
            </a:pPr>
            <a:r>
              <a:rPr lang="en-CA" dirty="0"/>
              <a:t>3.	Norman Geisler’s Restrictive Definition of Miracles.</a:t>
            </a:r>
          </a:p>
          <a:p>
            <a:pPr marL="0" indent="0">
              <a:buNone/>
            </a:pPr>
            <a:r>
              <a:rPr lang="en-CA" dirty="0"/>
              <a:t>4.	Hebrews 2:3–4.</a:t>
            </a:r>
          </a:p>
          <a:p>
            <a:pPr marL="0" indent="0">
              <a:buNone/>
            </a:pPr>
            <a:r>
              <a:rPr lang="en-CA" dirty="0"/>
              <a:t>5.	Conclusion: Were Miracles Restricted to the Apostles?</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30</a:t>
            </a:fld>
            <a:endParaRPr lang="en-CA"/>
          </a:p>
        </p:txBody>
      </p:sp>
    </p:spTree>
    <p:extLst>
      <p:ext uri="{BB962C8B-B14F-4D97-AF65-F5344CB8AC3E}">
        <p14:creationId xmlns:p14="http://schemas.microsoft.com/office/powerpoint/2010/main" val="1097436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p:txBody>
          <a:bodyPr/>
          <a:lstStyle/>
          <a:p>
            <a:pPr marL="0" indent="0">
              <a:buNone/>
            </a:pPr>
            <a:r>
              <a:rPr lang="en-CA" dirty="0"/>
              <a:t>E.	False Miracles</a:t>
            </a:r>
          </a:p>
          <a:p>
            <a:pPr marL="0" indent="0">
              <a:buNone/>
            </a:pPr>
            <a:r>
              <a:rPr lang="en-CA" dirty="0"/>
              <a:t>F.	Should Christians Seek Miracles Today?</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31</a:t>
            </a:fld>
            <a:endParaRPr lang="en-CA"/>
          </a:p>
        </p:txBody>
      </p:sp>
    </p:spTree>
    <p:extLst>
      <p:ext uri="{BB962C8B-B14F-4D97-AF65-F5344CB8AC3E}">
        <p14:creationId xmlns:p14="http://schemas.microsoft.com/office/powerpoint/2010/main" val="873300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Prayer</a:t>
            </a:r>
          </a:p>
        </p:txBody>
      </p:sp>
      <p:sp>
        <p:nvSpPr>
          <p:cNvPr id="5" name="Text Placeholder 4"/>
          <p:cNvSpPr>
            <a:spLocks noGrp="1"/>
          </p:cNvSpPr>
          <p:nvPr>
            <p:ph type="body" idx="1"/>
          </p:nvPr>
        </p:nvSpPr>
        <p:spPr/>
        <p:txBody>
          <a:bodyPr/>
          <a:lstStyle/>
          <a:p>
            <a:endParaRPr lang="en-CA"/>
          </a:p>
        </p:txBody>
      </p:sp>
      <p:sp>
        <p:nvSpPr>
          <p:cNvPr id="2" name="Slide Number Placeholder 1"/>
          <p:cNvSpPr>
            <a:spLocks noGrp="1"/>
          </p:cNvSpPr>
          <p:nvPr>
            <p:ph type="sldNum" sz="quarter" idx="12"/>
          </p:nvPr>
        </p:nvSpPr>
        <p:spPr/>
        <p:txBody>
          <a:bodyPr/>
          <a:lstStyle/>
          <a:p>
            <a:fld id="{D04FD434-6693-429E-814A-7225942E385D}" type="slidenum">
              <a:rPr lang="en-CA" smtClean="0"/>
              <a:t>32</a:t>
            </a:fld>
            <a:endParaRPr lang="en-CA"/>
          </a:p>
        </p:txBody>
      </p:sp>
    </p:spTree>
    <p:extLst>
      <p:ext uri="{BB962C8B-B14F-4D97-AF65-F5344CB8AC3E}">
        <p14:creationId xmlns:p14="http://schemas.microsoft.com/office/powerpoint/2010/main" val="1209270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normAutofit fontScale="85000" lnSpcReduction="10000"/>
          </a:bodyPr>
          <a:lstStyle/>
          <a:p>
            <a:pPr lvl="1"/>
            <a:r>
              <a:rPr lang="en-CA" dirty="0"/>
              <a:t>Why Does God Want Us to Pray?</a:t>
            </a:r>
          </a:p>
          <a:p>
            <a:pPr lvl="1"/>
            <a:r>
              <a:rPr lang="en-CA" dirty="0"/>
              <a:t>The Effectiveness of Prayer</a:t>
            </a:r>
          </a:p>
          <a:p>
            <a:pPr lvl="2"/>
            <a:r>
              <a:rPr lang="en-CA" dirty="0"/>
              <a:t>Prayer Changes the Way God Acts</a:t>
            </a:r>
          </a:p>
          <a:p>
            <a:pPr lvl="2"/>
            <a:r>
              <a:rPr lang="en-CA" dirty="0"/>
              <a:t>Effective Prayer is Made Possible by our Mediator, Jesus Christ</a:t>
            </a:r>
          </a:p>
          <a:p>
            <a:pPr lvl="2"/>
            <a:r>
              <a:rPr lang="en-CA" dirty="0"/>
              <a:t>What is Prayer “In Jesus’ Name”?</a:t>
            </a:r>
          </a:p>
          <a:p>
            <a:pPr lvl="2"/>
            <a:r>
              <a:rPr lang="en-CA" dirty="0"/>
              <a:t>Should We Pray to Jesus and to the Holy Spirit?</a:t>
            </a:r>
          </a:p>
          <a:p>
            <a:pPr lvl="2"/>
            <a:r>
              <a:rPr lang="en-CA" dirty="0">
                <a:highlight>
                  <a:srgbClr val="FFFF00"/>
                </a:highlight>
              </a:rPr>
              <a:t>The Role of the Holy Spirit in Our Praying</a:t>
            </a:r>
          </a:p>
          <a:p>
            <a:pPr marL="0" indent="0">
              <a:buNone/>
            </a:pPr>
            <a:endParaRPr lang="en-CA" dirty="0"/>
          </a:p>
        </p:txBody>
      </p:sp>
      <p:sp>
        <p:nvSpPr>
          <p:cNvPr id="2" name="Slide Number Placeholder 1"/>
          <p:cNvSpPr>
            <a:spLocks noGrp="1"/>
          </p:cNvSpPr>
          <p:nvPr>
            <p:ph type="sldNum" sz="quarter" idx="12"/>
          </p:nvPr>
        </p:nvSpPr>
        <p:spPr/>
        <p:txBody>
          <a:bodyPr/>
          <a:lstStyle/>
          <a:p>
            <a:fld id="{D04FD434-6693-429E-814A-7225942E385D}" type="slidenum">
              <a:rPr lang="en-CA" smtClean="0"/>
              <a:t>33</a:t>
            </a:fld>
            <a:endParaRPr lang="en-CA"/>
          </a:p>
        </p:txBody>
      </p:sp>
    </p:spTree>
    <p:extLst>
      <p:ext uri="{BB962C8B-B14F-4D97-AF65-F5344CB8AC3E}">
        <p14:creationId xmlns:p14="http://schemas.microsoft.com/office/powerpoint/2010/main" val="2868424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a:xfrm>
            <a:off x="409433" y="2015732"/>
            <a:ext cx="5718413" cy="4032386"/>
          </a:xfrm>
        </p:spPr>
        <p:txBody>
          <a:bodyPr>
            <a:normAutofit fontScale="85000" lnSpcReduction="10000"/>
          </a:bodyPr>
          <a:lstStyle/>
          <a:p>
            <a:pPr lvl="1">
              <a:buFont typeface="+mj-lt"/>
              <a:buAutoNum type="alphaUcPeriod" startAt="3"/>
            </a:pPr>
            <a:r>
              <a:rPr lang="en-CA" dirty="0"/>
              <a:t>Some Important Considerations in Effective Prayer</a:t>
            </a:r>
          </a:p>
          <a:p>
            <a:pPr lvl="2"/>
            <a:r>
              <a:rPr lang="en-CA" dirty="0"/>
              <a:t>Praying According to God’s Will</a:t>
            </a:r>
          </a:p>
          <a:p>
            <a:pPr lvl="2"/>
            <a:r>
              <a:rPr lang="en-CA" dirty="0"/>
              <a:t>Praying With Faith</a:t>
            </a:r>
          </a:p>
          <a:p>
            <a:pPr lvl="2"/>
            <a:r>
              <a:rPr lang="en-CA" dirty="0"/>
              <a:t>Obedience</a:t>
            </a:r>
          </a:p>
          <a:p>
            <a:pPr lvl="2"/>
            <a:r>
              <a:rPr lang="en-CA" dirty="0"/>
              <a:t>Confession of Sins</a:t>
            </a:r>
          </a:p>
          <a:p>
            <a:pPr lvl="2"/>
            <a:r>
              <a:rPr lang="en-CA" dirty="0"/>
              <a:t>Forgiving Others</a:t>
            </a:r>
          </a:p>
          <a:p>
            <a:pPr lvl="2"/>
            <a:r>
              <a:rPr lang="en-CA" dirty="0"/>
              <a:t>Humility</a:t>
            </a:r>
          </a:p>
        </p:txBody>
      </p:sp>
      <p:sp>
        <p:nvSpPr>
          <p:cNvPr id="3" name="Rectangle 2"/>
          <p:cNvSpPr/>
          <p:nvPr/>
        </p:nvSpPr>
        <p:spPr>
          <a:xfrm>
            <a:off x="6127845" y="2015732"/>
            <a:ext cx="6264321" cy="3033459"/>
          </a:xfrm>
          <a:prstGeom prst="rect">
            <a:avLst/>
          </a:prstGeom>
        </p:spPr>
        <p:txBody>
          <a:bodyPr wrap="square">
            <a:spAutoFit/>
          </a:bodyPr>
          <a:lstStyle/>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Continuing in Prayer Over Time</a:t>
            </a:r>
          </a:p>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Praying Earnestly</a:t>
            </a:r>
          </a:p>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Waiting on the Lord</a:t>
            </a:r>
          </a:p>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Praying in Private</a:t>
            </a:r>
          </a:p>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Praying with Others</a:t>
            </a:r>
          </a:p>
          <a:p>
            <a:pPr marL="1428750" lvl="2" indent="-514350" defTabSz="914400">
              <a:lnSpc>
                <a:spcPct val="120000"/>
              </a:lnSpc>
              <a:spcBef>
                <a:spcPts val="500"/>
              </a:spcBef>
              <a:buClr>
                <a:srgbClr val="B71E42"/>
              </a:buClr>
              <a:buSzPct val="100000"/>
              <a:buFont typeface="+mj-lt"/>
              <a:buAutoNum type="arabicPeriod" startAt="7"/>
            </a:pPr>
            <a:r>
              <a:rPr lang="en-CA" sz="2400" dirty="0">
                <a:solidFill>
                  <a:prstClr val="black"/>
                </a:solidFill>
                <a:highlight>
                  <a:srgbClr val="FFFF00"/>
                </a:highlight>
                <a:latin typeface="Times New Roman" panose="02020603050405020304" pitchFamily="18" charset="0"/>
                <a:cs typeface="Times New Roman" panose="02020603050405020304" pitchFamily="18" charset="0"/>
              </a:rPr>
              <a:t>Fasting</a:t>
            </a:r>
          </a:p>
        </p:txBody>
      </p:sp>
      <p:sp>
        <p:nvSpPr>
          <p:cNvPr id="2" name="Slide Number Placeholder 1"/>
          <p:cNvSpPr>
            <a:spLocks noGrp="1"/>
          </p:cNvSpPr>
          <p:nvPr>
            <p:ph type="sldNum" sz="quarter" idx="12"/>
          </p:nvPr>
        </p:nvSpPr>
        <p:spPr/>
        <p:txBody>
          <a:bodyPr/>
          <a:lstStyle/>
          <a:p>
            <a:fld id="{D04FD434-6693-429E-814A-7225942E385D}" type="slidenum">
              <a:rPr lang="en-CA" smtClean="0"/>
              <a:t>34</a:t>
            </a:fld>
            <a:endParaRPr lang="en-CA"/>
          </a:p>
        </p:txBody>
      </p:sp>
    </p:spTree>
    <p:extLst>
      <p:ext uri="{BB962C8B-B14F-4D97-AF65-F5344CB8AC3E}">
        <p14:creationId xmlns:p14="http://schemas.microsoft.com/office/powerpoint/2010/main" val="2815887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normAutofit/>
          </a:bodyPr>
          <a:lstStyle/>
          <a:p>
            <a:pPr lvl="2">
              <a:buFont typeface="+mj-lt"/>
              <a:buAutoNum type="arabicPeriod" startAt="13"/>
            </a:pPr>
            <a:r>
              <a:rPr lang="en-CA" dirty="0"/>
              <a:t>What About Unanswered Prayer?</a:t>
            </a:r>
          </a:p>
          <a:p>
            <a:pPr lvl="1">
              <a:buFont typeface="+mj-lt"/>
              <a:buAutoNum type="alphaUcPeriod" startAt="4"/>
            </a:pPr>
            <a:r>
              <a:rPr lang="en-CA" dirty="0"/>
              <a:t>Prayer and Thanksgiving</a:t>
            </a:r>
          </a:p>
        </p:txBody>
      </p:sp>
      <p:sp>
        <p:nvSpPr>
          <p:cNvPr id="2" name="Slide Number Placeholder 1"/>
          <p:cNvSpPr>
            <a:spLocks noGrp="1"/>
          </p:cNvSpPr>
          <p:nvPr>
            <p:ph type="sldNum" sz="quarter" idx="12"/>
          </p:nvPr>
        </p:nvSpPr>
        <p:spPr/>
        <p:txBody>
          <a:bodyPr/>
          <a:lstStyle/>
          <a:p>
            <a:fld id="{D04FD434-6693-429E-814A-7225942E385D}" type="slidenum">
              <a:rPr lang="en-CA" smtClean="0"/>
              <a:t>35</a:t>
            </a:fld>
            <a:endParaRPr lang="en-CA"/>
          </a:p>
        </p:txBody>
      </p:sp>
    </p:spTree>
    <p:extLst>
      <p:ext uri="{BB962C8B-B14F-4D97-AF65-F5344CB8AC3E}">
        <p14:creationId xmlns:p14="http://schemas.microsoft.com/office/powerpoint/2010/main" val="1630806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Angels, Satan, and Demons</a:t>
            </a:r>
          </a:p>
        </p:txBody>
      </p:sp>
      <p:sp>
        <p:nvSpPr>
          <p:cNvPr id="5" name="Text Placeholder 4"/>
          <p:cNvSpPr>
            <a:spLocks noGrp="1"/>
          </p:cNvSpPr>
          <p:nvPr>
            <p:ph type="body" idx="1"/>
          </p:nvPr>
        </p:nvSpPr>
        <p:spPr/>
        <p:txBody>
          <a:bodyPr/>
          <a:lstStyle/>
          <a:p>
            <a:endParaRPr lang="en-CA"/>
          </a:p>
        </p:txBody>
      </p:sp>
      <p:sp>
        <p:nvSpPr>
          <p:cNvPr id="2" name="Slide Number Placeholder 1"/>
          <p:cNvSpPr>
            <a:spLocks noGrp="1"/>
          </p:cNvSpPr>
          <p:nvPr>
            <p:ph type="sldNum" sz="quarter" idx="12"/>
          </p:nvPr>
        </p:nvSpPr>
        <p:spPr/>
        <p:txBody>
          <a:bodyPr/>
          <a:lstStyle/>
          <a:p>
            <a:fld id="{D04FD434-6693-429E-814A-7225942E385D}" type="slidenum">
              <a:rPr lang="en-CA" smtClean="0"/>
              <a:t>36</a:t>
            </a:fld>
            <a:endParaRPr lang="en-CA"/>
          </a:p>
        </p:txBody>
      </p:sp>
    </p:spTree>
    <p:extLst>
      <p:ext uri="{BB962C8B-B14F-4D97-AF65-F5344CB8AC3E}">
        <p14:creationId xmlns:p14="http://schemas.microsoft.com/office/powerpoint/2010/main" val="4246471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A.  What are Angels?</a:t>
            </a:r>
          </a:p>
        </p:txBody>
      </p:sp>
      <p:sp>
        <p:nvSpPr>
          <p:cNvPr id="5" name="Content Placeholder 4"/>
          <p:cNvSpPr>
            <a:spLocks noGrp="1"/>
          </p:cNvSpPr>
          <p:nvPr>
            <p:ph idx="1"/>
          </p:nvPr>
        </p:nvSpPr>
        <p:spPr>
          <a:xfrm>
            <a:off x="1451579" y="2015732"/>
            <a:ext cx="9603275" cy="3975635"/>
          </a:xfrm>
        </p:spPr>
        <p:txBody>
          <a:bodyPr>
            <a:normAutofit/>
          </a:bodyPr>
          <a:lstStyle/>
          <a:p>
            <a:pPr lvl="2"/>
            <a:r>
              <a:rPr lang="en-CA" dirty="0"/>
              <a:t>Created Spiritual Beings</a:t>
            </a:r>
          </a:p>
          <a:p>
            <a:pPr lvl="2"/>
            <a:r>
              <a:rPr lang="en-CA" dirty="0"/>
              <a:t>Other names for angels</a:t>
            </a:r>
          </a:p>
          <a:p>
            <a:pPr lvl="2"/>
            <a:r>
              <a:rPr lang="en-CA" dirty="0"/>
              <a:t>Other kinds of heavenly beings</a:t>
            </a:r>
          </a:p>
          <a:p>
            <a:pPr lvl="3"/>
            <a:r>
              <a:rPr lang="en-CA" dirty="0"/>
              <a:t>The “Cherubim”</a:t>
            </a:r>
          </a:p>
          <a:p>
            <a:pPr lvl="3"/>
            <a:r>
              <a:rPr lang="en-CA" dirty="0"/>
              <a:t>The “Seraphim”</a:t>
            </a:r>
          </a:p>
          <a:p>
            <a:pPr lvl="3"/>
            <a:r>
              <a:rPr lang="en-CA" dirty="0"/>
              <a:t>The Living Creatures</a:t>
            </a:r>
          </a:p>
        </p:txBody>
      </p:sp>
      <p:sp>
        <p:nvSpPr>
          <p:cNvPr id="2" name="Slide Number Placeholder 1"/>
          <p:cNvSpPr>
            <a:spLocks noGrp="1"/>
          </p:cNvSpPr>
          <p:nvPr>
            <p:ph type="sldNum" sz="quarter" idx="12"/>
          </p:nvPr>
        </p:nvSpPr>
        <p:spPr/>
        <p:txBody>
          <a:bodyPr/>
          <a:lstStyle/>
          <a:p>
            <a:fld id="{D04FD434-6693-429E-814A-7225942E385D}" type="slidenum">
              <a:rPr lang="en-CA" smtClean="0"/>
              <a:t>37</a:t>
            </a:fld>
            <a:endParaRPr lang="en-CA"/>
          </a:p>
        </p:txBody>
      </p:sp>
    </p:spTree>
    <p:extLst>
      <p:ext uri="{BB962C8B-B14F-4D97-AF65-F5344CB8AC3E}">
        <p14:creationId xmlns:p14="http://schemas.microsoft.com/office/powerpoint/2010/main" val="10255070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4. More on Angels</a:t>
            </a:r>
          </a:p>
        </p:txBody>
      </p:sp>
      <p:sp>
        <p:nvSpPr>
          <p:cNvPr id="3" name="Content Placeholder 2"/>
          <p:cNvSpPr>
            <a:spLocks noGrp="1"/>
          </p:cNvSpPr>
          <p:nvPr>
            <p:ph sz="half" idx="1"/>
          </p:nvPr>
        </p:nvSpPr>
        <p:spPr>
          <a:xfrm>
            <a:off x="532263" y="2010878"/>
            <a:ext cx="5560220" cy="3448595"/>
          </a:xfrm>
        </p:spPr>
        <p:txBody>
          <a:bodyPr>
            <a:normAutofit fontScale="92500"/>
          </a:bodyPr>
          <a:lstStyle/>
          <a:p>
            <a:pPr lvl="2"/>
            <a:r>
              <a:rPr lang="en-CA" dirty="0"/>
              <a:t>Rank and Order Among the Angels</a:t>
            </a:r>
          </a:p>
          <a:p>
            <a:pPr lvl="2"/>
            <a:r>
              <a:rPr lang="en-CA" dirty="0">
                <a:highlight>
                  <a:srgbClr val="FFFF00"/>
                </a:highlight>
              </a:rPr>
              <a:t>Names of Specific Angels</a:t>
            </a:r>
          </a:p>
          <a:p>
            <a:pPr lvl="2"/>
            <a:r>
              <a:rPr lang="en-CA" dirty="0">
                <a:highlight>
                  <a:srgbClr val="FFFF00"/>
                </a:highlight>
              </a:rPr>
              <a:t>Only One Place at One Time</a:t>
            </a:r>
          </a:p>
          <a:p>
            <a:pPr lvl="2"/>
            <a:r>
              <a:rPr lang="en-CA" dirty="0">
                <a:highlight>
                  <a:srgbClr val="FFFF00"/>
                </a:highlight>
              </a:rPr>
              <a:t>How Many Angels Are There?</a:t>
            </a:r>
          </a:p>
        </p:txBody>
      </p:sp>
      <p:sp>
        <p:nvSpPr>
          <p:cNvPr id="4" name="Content Placeholder 3"/>
          <p:cNvSpPr>
            <a:spLocks noGrp="1"/>
          </p:cNvSpPr>
          <p:nvPr>
            <p:ph sz="half" idx="2"/>
          </p:nvPr>
        </p:nvSpPr>
        <p:spPr>
          <a:xfrm>
            <a:off x="6413770" y="2017343"/>
            <a:ext cx="5582611" cy="3441520"/>
          </a:xfrm>
        </p:spPr>
        <p:txBody>
          <a:bodyPr>
            <a:normAutofit fontScale="92500"/>
          </a:bodyPr>
          <a:lstStyle/>
          <a:p>
            <a:pPr lvl="2"/>
            <a:r>
              <a:rPr lang="en-CA" dirty="0"/>
              <a:t>Do People Have Individual Guardian Angels?</a:t>
            </a:r>
          </a:p>
          <a:p>
            <a:pPr lvl="2"/>
            <a:r>
              <a:rPr lang="en-CA" dirty="0">
                <a:highlight>
                  <a:srgbClr val="FFFF00"/>
                </a:highlight>
              </a:rPr>
              <a:t>Angels Do Not Marry</a:t>
            </a:r>
          </a:p>
          <a:p>
            <a:pPr lvl="2"/>
            <a:r>
              <a:rPr lang="en-CA" dirty="0"/>
              <a:t>The Power of Angels</a:t>
            </a:r>
          </a:p>
          <a:p>
            <a:pPr lvl="2"/>
            <a:r>
              <a:rPr lang="en-CA" dirty="0">
                <a:highlight>
                  <a:srgbClr val="FFFF00"/>
                </a:highlight>
              </a:rPr>
              <a:t>Who is the Angel of the Lord?</a:t>
            </a:r>
          </a:p>
          <a:p>
            <a:pPr lvl="2"/>
            <a:r>
              <a:rPr lang="en-CA" dirty="0">
                <a:highlight>
                  <a:srgbClr val="FFFF00"/>
                </a:highlight>
              </a:rPr>
              <a:t>When Were Angels Created?</a:t>
            </a:r>
          </a:p>
          <a:p>
            <a:endParaRPr lang="en-CA" dirty="0"/>
          </a:p>
        </p:txBody>
      </p:sp>
      <p:sp>
        <p:nvSpPr>
          <p:cNvPr id="5" name="Slide Number Placeholder 4"/>
          <p:cNvSpPr>
            <a:spLocks noGrp="1"/>
          </p:cNvSpPr>
          <p:nvPr>
            <p:ph type="sldNum" sz="quarter" idx="12"/>
          </p:nvPr>
        </p:nvSpPr>
        <p:spPr/>
        <p:txBody>
          <a:bodyPr/>
          <a:lstStyle/>
          <a:p>
            <a:fld id="{D04FD434-6693-429E-814A-7225942E385D}" type="slidenum">
              <a:rPr lang="en-CA" smtClean="0"/>
              <a:t>38</a:t>
            </a:fld>
            <a:endParaRPr lang="en-CA"/>
          </a:p>
        </p:txBody>
      </p:sp>
    </p:spTree>
    <p:extLst>
      <p:ext uri="{BB962C8B-B14F-4D97-AF65-F5344CB8AC3E}">
        <p14:creationId xmlns:p14="http://schemas.microsoft.com/office/powerpoint/2010/main" val="2619541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  The Place of Angels in God’s Purpose</a:t>
            </a:r>
          </a:p>
        </p:txBody>
      </p:sp>
      <p:sp>
        <p:nvSpPr>
          <p:cNvPr id="3" name="Content Placeholder 2"/>
          <p:cNvSpPr>
            <a:spLocks noGrp="1"/>
          </p:cNvSpPr>
          <p:nvPr>
            <p:ph idx="1"/>
          </p:nvPr>
        </p:nvSpPr>
        <p:spPr/>
        <p:txBody>
          <a:bodyPr>
            <a:normAutofit/>
          </a:bodyPr>
          <a:lstStyle/>
          <a:p>
            <a:pPr lvl="2"/>
            <a:r>
              <a:rPr lang="en-CA" dirty="0"/>
              <a:t>Angels Show the Greatness of God’s Love and Plan for Us</a:t>
            </a:r>
          </a:p>
          <a:p>
            <a:pPr lvl="2"/>
            <a:r>
              <a:rPr lang="en-CA" dirty="0"/>
              <a:t>Angels Remind Us that the Unseen World is Real</a:t>
            </a:r>
          </a:p>
          <a:p>
            <a:pPr lvl="2"/>
            <a:r>
              <a:rPr lang="en-CA" dirty="0"/>
              <a:t>Angels </a:t>
            </a:r>
            <a:r>
              <a:rPr lang="en-CA"/>
              <a:t>are Examples </a:t>
            </a:r>
            <a:r>
              <a:rPr lang="en-CA" dirty="0"/>
              <a:t>for Us</a:t>
            </a:r>
          </a:p>
          <a:p>
            <a:pPr lvl="2"/>
            <a:r>
              <a:rPr lang="en-CA" dirty="0"/>
              <a:t>Angels Carry Out Some of God’s Plans</a:t>
            </a:r>
          </a:p>
          <a:p>
            <a:pPr lvl="2"/>
            <a:r>
              <a:rPr lang="en-CA" dirty="0"/>
              <a:t>Angels Directly Glorify God</a:t>
            </a:r>
          </a:p>
        </p:txBody>
      </p:sp>
      <p:sp>
        <p:nvSpPr>
          <p:cNvPr id="4" name="Slide Number Placeholder 3"/>
          <p:cNvSpPr>
            <a:spLocks noGrp="1"/>
          </p:cNvSpPr>
          <p:nvPr>
            <p:ph type="sldNum" sz="quarter" idx="12"/>
          </p:nvPr>
        </p:nvSpPr>
        <p:spPr/>
        <p:txBody>
          <a:bodyPr/>
          <a:lstStyle/>
          <a:p>
            <a:fld id="{D04FD434-6693-429E-814A-7225942E385D}" type="slidenum">
              <a:rPr lang="en-CA" smtClean="0"/>
              <a:t>39</a:t>
            </a:fld>
            <a:endParaRPr lang="en-CA"/>
          </a:p>
        </p:txBody>
      </p:sp>
    </p:spTree>
    <p:extLst>
      <p:ext uri="{BB962C8B-B14F-4D97-AF65-F5344CB8AC3E}">
        <p14:creationId xmlns:p14="http://schemas.microsoft.com/office/powerpoint/2010/main" val="317990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1451579" y="2015732"/>
            <a:ext cx="10421973" cy="3450613"/>
          </a:xfrm>
        </p:spPr>
        <p:txBody>
          <a:bodyPr/>
          <a:lstStyle/>
          <a:p>
            <a:pPr lvl="1">
              <a:buFont typeface="+mj-lt"/>
              <a:buAutoNum type="alphaUcPeriod" startAt="2"/>
            </a:pPr>
            <a:r>
              <a:rPr lang="en-CA" dirty="0"/>
              <a:t>Creation is Distinct from God Yet Always Dependent Upon God</a:t>
            </a:r>
          </a:p>
        </p:txBody>
      </p:sp>
      <p:pic>
        <p:nvPicPr>
          <p:cNvPr id="4" name="Picture 3"/>
          <p:cNvPicPr/>
          <p:nvPr/>
        </p:nvPicPr>
        <p:blipFill>
          <a:blip r:embed="rId2"/>
          <a:stretch>
            <a:fillRect/>
          </a:stretch>
        </p:blipFill>
        <p:spPr>
          <a:xfrm>
            <a:off x="1451579" y="2555932"/>
            <a:ext cx="1494790" cy="3247390"/>
          </a:xfrm>
          <a:prstGeom prst="rect">
            <a:avLst/>
          </a:prstGeom>
        </p:spPr>
      </p:pic>
      <p:pic>
        <p:nvPicPr>
          <p:cNvPr id="5" name="Picture 4"/>
          <p:cNvPicPr/>
          <p:nvPr/>
        </p:nvPicPr>
        <p:blipFill>
          <a:blip r:embed="rId3"/>
          <a:stretch>
            <a:fillRect/>
          </a:stretch>
        </p:blipFill>
        <p:spPr>
          <a:xfrm>
            <a:off x="3333498" y="2555932"/>
            <a:ext cx="1485265" cy="1418590"/>
          </a:xfrm>
          <a:prstGeom prst="rect">
            <a:avLst/>
          </a:prstGeom>
        </p:spPr>
      </p:pic>
      <p:pic>
        <p:nvPicPr>
          <p:cNvPr id="6" name="Picture 5"/>
          <p:cNvPicPr/>
          <p:nvPr/>
        </p:nvPicPr>
        <p:blipFill>
          <a:blip r:embed="rId4"/>
          <a:stretch>
            <a:fillRect/>
          </a:stretch>
        </p:blipFill>
        <p:spPr>
          <a:xfrm>
            <a:off x="5205892" y="2555932"/>
            <a:ext cx="1631636" cy="1418590"/>
          </a:xfrm>
          <a:prstGeom prst="rect">
            <a:avLst/>
          </a:prstGeom>
        </p:spPr>
      </p:pic>
      <p:pic>
        <p:nvPicPr>
          <p:cNvPr id="7" name="Picture 6"/>
          <p:cNvPicPr/>
          <p:nvPr/>
        </p:nvPicPr>
        <p:blipFill>
          <a:blip r:embed="rId5"/>
          <a:stretch>
            <a:fillRect/>
          </a:stretch>
        </p:blipFill>
        <p:spPr>
          <a:xfrm>
            <a:off x="7224657" y="2555932"/>
            <a:ext cx="2675890" cy="2971165"/>
          </a:xfrm>
          <a:prstGeom prst="rect">
            <a:avLst/>
          </a:prstGeom>
        </p:spPr>
      </p:pic>
      <p:pic>
        <p:nvPicPr>
          <p:cNvPr id="8" name="Picture 7"/>
          <p:cNvPicPr/>
          <p:nvPr/>
        </p:nvPicPr>
        <p:blipFill>
          <a:blip r:embed="rId6"/>
          <a:stretch>
            <a:fillRect/>
          </a:stretch>
        </p:blipFill>
        <p:spPr>
          <a:xfrm>
            <a:off x="10287676" y="2546407"/>
            <a:ext cx="1466215" cy="2980690"/>
          </a:xfrm>
          <a:prstGeom prst="rect">
            <a:avLst/>
          </a:prstGeom>
        </p:spPr>
      </p:pic>
      <p:sp>
        <p:nvSpPr>
          <p:cNvPr id="9" name="Slide Number Placeholder 8"/>
          <p:cNvSpPr>
            <a:spLocks noGrp="1"/>
          </p:cNvSpPr>
          <p:nvPr>
            <p:ph type="sldNum" sz="quarter" idx="12"/>
          </p:nvPr>
        </p:nvSpPr>
        <p:spPr/>
        <p:txBody>
          <a:bodyPr/>
          <a:lstStyle/>
          <a:p>
            <a:fld id="{D04FD434-6693-429E-814A-7225942E385D}" type="slidenum">
              <a:rPr lang="en-CA" smtClean="0"/>
              <a:t>4</a:t>
            </a:fld>
            <a:endParaRPr lang="en-CA"/>
          </a:p>
        </p:txBody>
      </p:sp>
    </p:spTree>
    <p:extLst>
      <p:ext uri="{BB962C8B-B14F-4D97-AF65-F5344CB8AC3E}">
        <p14:creationId xmlns:p14="http://schemas.microsoft.com/office/powerpoint/2010/main" val="4716906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 Our Relationship to Angels</a:t>
            </a:r>
          </a:p>
        </p:txBody>
      </p:sp>
      <p:sp>
        <p:nvSpPr>
          <p:cNvPr id="3" name="Content Placeholder 2"/>
          <p:cNvSpPr>
            <a:spLocks noGrp="1"/>
          </p:cNvSpPr>
          <p:nvPr>
            <p:ph idx="1"/>
          </p:nvPr>
        </p:nvSpPr>
        <p:spPr/>
        <p:txBody>
          <a:bodyPr>
            <a:normAutofit/>
          </a:bodyPr>
          <a:lstStyle/>
          <a:p>
            <a:pPr lvl="2"/>
            <a:r>
              <a:rPr lang="en-CA" dirty="0"/>
              <a:t>We Should be Aware of Angels in Our Daily Lives</a:t>
            </a:r>
          </a:p>
          <a:p>
            <a:pPr lvl="2"/>
            <a:r>
              <a:rPr lang="en-CA" dirty="0"/>
              <a:t>Cautions Regarding Our Relationship with Angels</a:t>
            </a:r>
          </a:p>
          <a:p>
            <a:pPr lvl="3"/>
            <a:r>
              <a:rPr lang="en-CA" dirty="0"/>
              <a:t>Beware of Receiving False Doctrine from Angels</a:t>
            </a:r>
          </a:p>
          <a:p>
            <a:pPr lvl="3"/>
            <a:r>
              <a:rPr lang="en-CA" dirty="0"/>
              <a:t>Do Not Worship Angels, Pray to Them, or Seek Them</a:t>
            </a:r>
          </a:p>
          <a:p>
            <a:pPr lvl="2"/>
            <a:r>
              <a:rPr lang="en-CA" dirty="0">
                <a:highlight>
                  <a:srgbClr val="FFFF00"/>
                </a:highlight>
              </a:rPr>
              <a:t>Do Angels Appear to People Today?</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40</a:t>
            </a:fld>
            <a:endParaRPr lang="en-CA"/>
          </a:p>
        </p:txBody>
      </p:sp>
    </p:spTree>
    <p:extLst>
      <p:ext uri="{BB962C8B-B14F-4D97-AF65-F5344CB8AC3E}">
        <p14:creationId xmlns:p14="http://schemas.microsoft.com/office/powerpoint/2010/main" val="2744414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Satan and Demons</a:t>
            </a:r>
          </a:p>
        </p:txBody>
      </p:sp>
      <p:sp>
        <p:nvSpPr>
          <p:cNvPr id="5" name="Text Placeholder 4"/>
          <p:cNvSpPr>
            <a:spLocks noGrp="1"/>
          </p:cNvSpPr>
          <p:nvPr>
            <p:ph type="body" idx="1"/>
          </p:nvPr>
        </p:nvSpPr>
        <p:spPr/>
        <p:txBody>
          <a:bodyPr/>
          <a:lstStyle/>
          <a:p>
            <a:endParaRPr lang="en-CA"/>
          </a:p>
        </p:txBody>
      </p:sp>
      <p:sp>
        <p:nvSpPr>
          <p:cNvPr id="2" name="Slide Number Placeholder 1"/>
          <p:cNvSpPr>
            <a:spLocks noGrp="1"/>
          </p:cNvSpPr>
          <p:nvPr>
            <p:ph type="sldNum" sz="quarter" idx="12"/>
          </p:nvPr>
        </p:nvSpPr>
        <p:spPr/>
        <p:txBody>
          <a:bodyPr/>
          <a:lstStyle/>
          <a:p>
            <a:fld id="{D04FD434-6693-429E-814A-7225942E385D}" type="slidenum">
              <a:rPr lang="en-CA" smtClean="0"/>
              <a:t>41</a:t>
            </a:fld>
            <a:endParaRPr lang="en-CA"/>
          </a:p>
        </p:txBody>
      </p:sp>
    </p:spTree>
    <p:extLst>
      <p:ext uri="{BB962C8B-B14F-4D97-AF65-F5344CB8AC3E}">
        <p14:creationId xmlns:p14="http://schemas.microsoft.com/office/powerpoint/2010/main" val="625909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lstStyle/>
          <a:p>
            <a:pPr lvl="1"/>
            <a:r>
              <a:rPr lang="en-CA" dirty="0"/>
              <a:t>The Origin of Demons</a:t>
            </a:r>
          </a:p>
          <a:p>
            <a:pPr lvl="1"/>
            <a:r>
              <a:rPr lang="en-CA" dirty="0"/>
              <a:t>Satan as the Head of Demons</a:t>
            </a:r>
          </a:p>
          <a:p>
            <a:pPr marL="0" indent="0">
              <a:buNone/>
            </a:pPr>
            <a:endParaRPr lang="en-CA" dirty="0"/>
          </a:p>
        </p:txBody>
      </p:sp>
      <p:sp>
        <p:nvSpPr>
          <p:cNvPr id="2" name="Slide Number Placeholder 1"/>
          <p:cNvSpPr>
            <a:spLocks noGrp="1"/>
          </p:cNvSpPr>
          <p:nvPr>
            <p:ph type="sldNum" sz="quarter" idx="12"/>
          </p:nvPr>
        </p:nvSpPr>
        <p:spPr/>
        <p:txBody>
          <a:bodyPr/>
          <a:lstStyle/>
          <a:p>
            <a:fld id="{D04FD434-6693-429E-814A-7225942E385D}" type="slidenum">
              <a:rPr lang="en-CA" smtClean="0"/>
              <a:t>42</a:t>
            </a:fld>
            <a:endParaRPr lang="en-CA"/>
          </a:p>
        </p:txBody>
      </p:sp>
    </p:spTree>
    <p:extLst>
      <p:ext uri="{BB962C8B-B14F-4D97-AF65-F5344CB8AC3E}">
        <p14:creationId xmlns:p14="http://schemas.microsoft.com/office/powerpoint/2010/main" val="3427916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lstStyle/>
          <a:p>
            <a:pPr lvl="1">
              <a:buFont typeface="+mj-lt"/>
              <a:buAutoNum type="alphaUcPeriod" startAt="3"/>
            </a:pPr>
            <a:r>
              <a:rPr lang="en-CA" dirty="0"/>
              <a:t>The Activity of Satan and Demons</a:t>
            </a:r>
          </a:p>
          <a:p>
            <a:pPr lvl="2"/>
            <a:r>
              <a:rPr lang="en-CA" dirty="0"/>
              <a:t>Satan Was the Originator of Sin</a:t>
            </a:r>
          </a:p>
          <a:p>
            <a:pPr lvl="2"/>
            <a:r>
              <a:rPr lang="en-CA" dirty="0"/>
              <a:t>Demons Oppose and Try to Destroy Every Work of God</a:t>
            </a:r>
          </a:p>
          <a:p>
            <a:pPr lvl="2"/>
            <a:r>
              <a:rPr lang="en-CA" dirty="0"/>
              <a:t>Yet Demons are Limited by God’s Control and Have Limited Power</a:t>
            </a:r>
          </a:p>
        </p:txBody>
      </p:sp>
      <p:sp>
        <p:nvSpPr>
          <p:cNvPr id="2" name="Slide Number Placeholder 1"/>
          <p:cNvSpPr>
            <a:spLocks noGrp="1"/>
          </p:cNvSpPr>
          <p:nvPr>
            <p:ph type="sldNum" sz="quarter" idx="12"/>
          </p:nvPr>
        </p:nvSpPr>
        <p:spPr/>
        <p:txBody>
          <a:bodyPr/>
          <a:lstStyle/>
          <a:p>
            <a:fld id="{D04FD434-6693-429E-814A-7225942E385D}" type="slidenum">
              <a:rPr lang="en-CA" smtClean="0"/>
              <a:t>43</a:t>
            </a:fld>
            <a:endParaRPr lang="en-CA"/>
          </a:p>
        </p:txBody>
      </p:sp>
    </p:spTree>
    <p:extLst>
      <p:ext uri="{BB962C8B-B14F-4D97-AF65-F5344CB8AC3E}">
        <p14:creationId xmlns:p14="http://schemas.microsoft.com/office/powerpoint/2010/main" val="27121831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Explanation and Scriptural Basis</a:t>
            </a:r>
          </a:p>
        </p:txBody>
      </p:sp>
      <p:sp>
        <p:nvSpPr>
          <p:cNvPr id="5" name="Content Placeholder 4"/>
          <p:cNvSpPr>
            <a:spLocks noGrp="1"/>
          </p:cNvSpPr>
          <p:nvPr>
            <p:ph idx="1"/>
          </p:nvPr>
        </p:nvSpPr>
        <p:spPr/>
        <p:txBody>
          <a:bodyPr>
            <a:normAutofit fontScale="92500" lnSpcReduction="20000"/>
          </a:bodyPr>
          <a:lstStyle/>
          <a:p>
            <a:pPr lvl="2">
              <a:buFont typeface="+mj-lt"/>
              <a:buAutoNum type="arabicPeriod" startAt="4"/>
            </a:pPr>
            <a:r>
              <a:rPr lang="en-CA" dirty="0">
                <a:highlight>
                  <a:srgbClr val="FFFF00"/>
                </a:highlight>
              </a:rPr>
              <a:t>There Have Been Differing Stages of Demonic Activity in the History of Redemption</a:t>
            </a:r>
          </a:p>
          <a:p>
            <a:pPr lvl="3"/>
            <a:r>
              <a:rPr lang="en-CA" dirty="0">
                <a:highlight>
                  <a:srgbClr val="FFFF00"/>
                </a:highlight>
              </a:rPr>
              <a:t>In the Old Testament</a:t>
            </a:r>
          </a:p>
          <a:p>
            <a:pPr lvl="3"/>
            <a:r>
              <a:rPr lang="en-CA" dirty="0">
                <a:highlight>
                  <a:srgbClr val="FFFF00"/>
                </a:highlight>
              </a:rPr>
              <a:t>During the Ministry of Jesus</a:t>
            </a:r>
          </a:p>
          <a:p>
            <a:pPr lvl="3"/>
            <a:r>
              <a:rPr lang="en-CA" dirty="0">
                <a:highlight>
                  <a:srgbClr val="FFFF00"/>
                </a:highlight>
              </a:rPr>
              <a:t>During the New Covenant Age</a:t>
            </a:r>
          </a:p>
          <a:p>
            <a:pPr lvl="3"/>
            <a:r>
              <a:rPr lang="en-CA" dirty="0">
                <a:highlight>
                  <a:srgbClr val="FFFF00"/>
                </a:highlight>
              </a:rPr>
              <a:t>During the Millennium</a:t>
            </a:r>
          </a:p>
          <a:p>
            <a:pPr lvl="3"/>
            <a:r>
              <a:rPr lang="en-CA" dirty="0">
                <a:highlight>
                  <a:srgbClr val="FFFF00"/>
                </a:highlight>
              </a:rPr>
              <a:t>At the Final Judgement</a:t>
            </a:r>
          </a:p>
        </p:txBody>
      </p:sp>
      <p:sp>
        <p:nvSpPr>
          <p:cNvPr id="2" name="Slide Number Placeholder 1"/>
          <p:cNvSpPr>
            <a:spLocks noGrp="1"/>
          </p:cNvSpPr>
          <p:nvPr>
            <p:ph type="sldNum" sz="quarter" idx="12"/>
          </p:nvPr>
        </p:nvSpPr>
        <p:spPr/>
        <p:txBody>
          <a:bodyPr/>
          <a:lstStyle/>
          <a:p>
            <a:fld id="{D04FD434-6693-429E-814A-7225942E385D}" type="slidenum">
              <a:rPr lang="en-CA" smtClean="0"/>
              <a:t>44</a:t>
            </a:fld>
            <a:endParaRPr lang="en-CA"/>
          </a:p>
        </p:txBody>
      </p:sp>
    </p:spTree>
    <p:extLst>
      <p:ext uri="{BB962C8B-B14F-4D97-AF65-F5344CB8AC3E}">
        <p14:creationId xmlns:p14="http://schemas.microsoft.com/office/powerpoint/2010/main" val="3219764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  Our Relationship to Demons</a:t>
            </a:r>
            <a:br>
              <a:rPr lang="en-CA" dirty="0"/>
            </a:br>
            <a:endParaRPr lang="en-CA" dirty="0"/>
          </a:p>
        </p:txBody>
      </p:sp>
      <p:sp>
        <p:nvSpPr>
          <p:cNvPr id="3" name="Content Placeholder 2"/>
          <p:cNvSpPr>
            <a:spLocks noGrp="1"/>
          </p:cNvSpPr>
          <p:nvPr>
            <p:ph idx="1"/>
          </p:nvPr>
        </p:nvSpPr>
        <p:spPr>
          <a:xfrm>
            <a:off x="218364" y="1853754"/>
            <a:ext cx="11696131" cy="4139408"/>
          </a:xfrm>
        </p:spPr>
        <p:txBody>
          <a:bodyPr>
            <a:noAutofit/>
          </a:bodyPr>
          <a:lstStyle/>
          <a:p>
            <a:pPr lvl="2"/>
            <a:r>
              <a:rPr lang="en-CA" sz="2300" dirty="0"/>
              <a:t>Are Demons Active in the World Today?</a:t>
            </a:r>
          </a:p>
          <a:p>
            <a:pPr lvl="2"/>
            <a:r>
              <a:rPr lang="en-CA" sz="2300" dirty="0"/>
              <a:t>Not All Evil and Sin is from Satan, but Some is.</a:t>
            </a:r>
          </a:p>
          <a:p>
            <a:pPr lvl="2"/>
            <a:r>
              <a:rPr lang="en-CA" sz="2300" dirty="0"/>
              <a:t>Can a Christian be Demon Possessed</a:t>
            </a:r>
          </a:p>
          <a:p>
            <a:pPr lvl="2"/>
            <a:r>
              <a:rPr lang="en-CA" sz="2300" dirty="0">
                <a:highlight>
                  <a:srgbClr val="FFFF00"/>
                </a:highlight>
              </a:rPr>
              <a:t>How Can Demonic Influences be Recognised?</a:t>
            </a:r>
          </a:p>
          <a:p>
            <a:pPr lvl="2"/>
            <a:r>
              <a:rPr lang="en-CA" sz="2300" dirty="0"/>
              <a:t>Jesus Gives All Believers Authority to Rebuke Demons and Command Them to Leave.</a:t>
            </a:r>
          </a:p>
          <a:p>
            <a:pPr lvl="2"/>
            <a:r>
              <a:rPr lang="en-CA" sz="2300" dirty="0">
                <a:highlight>
                  <a:srgbClr val="FFFF00"/>
                </a:highlight>
              </a:rPr>
              <a:t>Appropriate Use of the Christian’s Spiritual Authority in Ministry to Other People</a:t>
            </a:r>
          </a:p>
          <a:p>
            <a:pPr lvl="2"/>
            <a:r>
              <a:rPr lang="en-CA" sz="2300" dirty="0"/>
              <a:t>We Should Expect the Gospel to Come in Power to Triumph Over the Works of the Devil</a:t>
            </a:r>
          </a:p>
        </p:txBody>
      </p:sp>
      <p:sp>
        <p:nvSpPr>
          <p:cNvPr id="4" name="Slide Number Placeholder 3"/>
          <p:cNvSpPr>
            <a:spLocks noGrp="1"/>
          </p:cNvSpPr>
          <p:nvPr>
            <p:ph type="sldNum" sz="quarter" idx="12"/>
          </p:nvPr>
        </p:nvSpPr>
        <p:spPr/>
        <p:txBody>
          <a:bodyPr/>
          <a:lstStyle/>
          <a:p>
            <a:fld id="{D04FD434-6693-429E-814A-7225942E385D}" type="slidenum">
              <a:rPr lang="en-CA" smtClean="0"/>
              <a:t>45</a:t>
            </a:fld>
            <a:endParaRPr lang="en-CA"/>
          </a:p>
        </p:txBody>
      </p:sp>
    </p:spTree>
    <p:extLst>
      <p:ext uri="{BB962C8B-B14F-4D97-AF65-F5344CB8AC3E}">
        <p14:creationId xmlns:p14="http://schemas.microsoft.com/office/powerpoint/2010/main" val="400379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191069" y="2015732"/>
            <a:ext cx="11900847" cy="4043874"/>
          </a:xfrm>
        </p:spPr>
        <p:txBody>
          <a:bodyPr>
            <a:normAutofit/>
          </a:bodyPr>
          <a:lstStyle/>
          <a:p>
            <a:pPr lvl="1">
              <a:buFont typeface="+mj-lt"/>
              <a:buAutoNum type="alphaUcPeriod" startAt="3"/>
            </a:pPr>
            <a:r>
              <a:rPr lang="en-CA" dirty="0"/>
              <a:t>God Created the Universe to Show His Glory</a:t>
            </a:r>
          </a:p>
          <a:p>
            <a:pPr lvl="1">
              <a:buAutoNum type="alphaUcPeriod" startAt="3"/>
            </a:pPr>
            <a:r>
              <a:rPr lang="en-CA" dirty="0"/>
              <a:t>The Universe God Created is Very Good</a:t>
            </a:r>
          </a:p>
        </p:txBody>
      </p:sp>
      <p:sp>
        <p:nvSpPr>
          <p:cNvPr id="4" name="Slide Number Placeholder 3"/>
          <p:cNvSpPr>
            <a:spLocks noGrp="1"/>
          </p:cNvSpPr>
          <p:nvPr>
            <p:ph type="sldNum" sz="quarter" idx="12"/>
          </p:nvPr>
        </p:nvSpPr>
        <p:spPr/>
        <p:txBody>
          <a:bodyPr/>
          <a:lstStyle/>
          <a:p>
            <a:fld id="{D04FD434-6693-429E-814A-7225942E385D}" type="slidenum">
              <a:rPr lang="en-CA" smtClean="0"/>
              <a:t>5</a:t>
            </a:fld>
            <a:endParaRPr lang="en-CA"/>
          </a:p>
        </p:txBody>
      </p:sp>
    </p:spTree>
    <p:extLst>
      <p:ext uri="{BB962C8B-B14F-4D97-AF65-F5344CB8AC3E}">
        <p14:creationId xmlns:p14="http://schemas.microsoft.com/office/powerpoint/2010/main" val="418368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191068" y="1988436"/>
            <a:ext cx="11122926" cy="4084818"/>
          </a:xfrm>
        </p:spPr>
        <p:txBody>
          <a:bodyPr>
            <a:normAutofit fontScale="92500"/>
          </a:bodyPr>
          <a:lstStyle/>
          <a:p>
            <a:pPr lvl="1">
              <a:buFont typeface="+mj-lt"/>
              <a:buAutoNum type="alphaUcPeriod" startAt="5"/>
            </a:pPr>
            <a:r>
              <a:rPr lang="en-CA" dirty="0"/>
              <a:t>The Relationship Between Scripture and the Findings of Modern Science</a:t>
            </a:r>
          </a:p>
          <a:p>
            <a:pPr lvl="2"/>
            <a:r>
              <a:rPr lang="en-CA" dirty="0"/>
              <a:t>When All the Facts are Rightly Understood, there will be “No Final Conflict” Between Scripture and Natural Science</a:t>
            </a:r>
          </a:p>
          <a:p>
            <a:pPr lvl="3"/>
            <a:r>
              <a:rPr lang="en-CA" dirty="0"/>
              <a:t>    There is a possibility that God created a “grown-up” universe.</a:t>
            </a:r>
          </a:p>
          <a:p>
            <a:pPr lvl="3"/>
            <a:r>
              <a:rPr lang="en-CA" dirty="0"/>
              <a:t>    There is a possibility of a break between Genesis 1:1 and 1:2 or between 1:2 and 1:3.</a:t>
            </a:r>
          </a:p>
          <a:p>
            <a:pPr lvl="3"/>
            <a:r>
              <a:rPr lang="en-CA" dirty="0"/>
              <a:t>    There is a possibility of a long day in Genesis 1.</a:t>
            </a:r>
          </a:p>
        </p:txBody>
      </p:sp>
      <p:sp>
        <p:nvSpPr>
          <p:cNvPr id="4" name="Slide Number Placeholder 3"/>
          <p:cNvSpPr>
            <a:spLocks noGrp="1"/>
          </p:cNvSpPr>
          <p:nvPr>
            <p:ph type="sldNum" sz="quarter" idx="12"/>
          </p:nvPr>
        </p:nvSpPr>
        <p:spPr/>
        <p:txBody>
          <a:bodyPr/>
          <a:lstStyle/>
          <a:p>
            <a:fld id="{D04FD434-6693-429E-814A-7225942E385D}" type="slidenum">
              <a:rPr lang="en-CA" smtClean="0"/>
              <a:t>6</a:t>
            </a:fld>
            <a:endParaRPr lang="en-CA"/>
          </a:p>
        </p:txBody>
      </p:sp>
    </p:spTree>
    <p:extLst>
      <p:ext uri="{BB962C8B-B14F-4D97-AF65-F5344CB8AC3E}">
        <p14:creationId xmlns:p14="http://schemas.microsoft.com/office/powerpoint/2010/main" val="670238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191068" y="1988436"/>
            <a:ext cx="11122926" cy="3450613"/>
          </a:xfrm>
        </p:spPr>
        <p:txBody>
          <a:bodyPr>
            <a:normAutofit/>
          </a:bodyPr>
          <a:lstStyle/>
          <a:p>
            <a:pPr lvl="3">
              <a:buFont typeface="+mj-lt"/>
              <a:buAutoNum type="alphaLcPeriod" startAt="4"/>
            </a:pPr>
            <a:r>
              <a:rPr lang="en-CA" dirty="0"/>
              <a:t>There is a possibility that the flood affected the geological data.</a:t>
            </a:r>
          </a:p>
          <a:p>
            <a:pPr lvl="3">
              <a:buAutoNum type="alphaLcPeriod" startAt="4"/>
            </a:pPr>
            <a:r>
              <a:rPr lang="en-CA" dirty="0"/>
              <a:t>    The use of the word “kinds” in Genesis 1 may be quite broad.</a:t>
            </a:r>
          </a:p>
          <a:p>
            <a:pPr lvl="3">
              <a:buAutoNum type="alphaLcPeriod" startAt="4"/>
            </a:pPr>
            <a:r>
              <a:rPr lang="en-CA" dirty="0"/>
              <a:t>    There is a possibility of the death of animals before the fall.</a:t>
            </a:r>
          </a:p>
          <a:p>
            <a:pPr lvl="3">
              <a:buAutoNum type="alphaLcPeriod" startAt="4"/>
            </a:pPr>
            <a:r>
              <a:rPr lang="en-CA" dirty="0"/>
              <a:t>    Where the Hebrew word </a:t>
            </a:r>
            <a:r>
              <a:rPr lang="he-IL" dirty="0"/>
              <a:t>בָּרָא</a:t>
            </a:r>
            <a:r>
              <a:rPr lang="en-CA" dirty="0"/>
              <a:t>, H1343, is not used there is the possibility of sequence from previously existing things.</a:t>
            </a:r>
          </a:p>
        </p:txBody>
      </p:sp>
      <p:sp>
        <p:nvSpPr>
          <p:cNvPr id="4" name="Slide Number Placeholder 3"/>
          <p:cNvSpPr>
            <a:spLocks noGrp="1"/>
          </p:cNvSpPr>
          <p:nvPr>
            <p:ph type="sldNum" sz="quarter" idx="12"/>
          </p:nvPr>
        </p:nvSpPr>
        <p:spPr/>
        <p:txBody>
          <a:bodyPr/>
          <a:lstStyle/>
          <a:p>
            <a:fld id="{D04FD434-6693-429E-814A-7225942E385D}" type="slidenum">
              <a:rPr lang="en-CA" smtClean="0"/>
              <a:t>7</a:t>
            </a:fld>
            <a:endParaRPr lang="en-CA"/>
          </a:p>
        </p:txBody>
      </p:sp>
    </p:spTree>
    <p:extLst>
      <p:ext uri="{BB962C8B-B14F-4D97-AF65-F5344CB8AC3E}">
        <p14:creationId xmlns:p14="http://schemas.microsoft.com/office/powerpoint/2010/main" val="109125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436729" y="2015732"/>
            <a:ext cx="11505062" cy="3450613"/>
          </a:xfrm>
        </p:spPr>
        <p:txBody>
          <a:bodyPr>
            <a:normAutofit/>
          </a:bodyPr>
          <a:lstStyle/>
          <a:p>
            <a:pPr lvl="2">
              <a:buFont typeface="+mj-lt"/>
              <a:buAutoNum type="arabicPeriod" startAt="2"/>
            </a:pPr>
            <a:r>
              <a:rPr lang="en-CA" dirty="0"/>
              <a:t>Some Theories About Creation Seem Clearly Inconsistent With the Teachings of Scripture.	</a:t>
            </a:r>
          </a:p>
          <a:p>
            <a:pPr lvl="3"/>
            <a:r>
              <a:rPr lang="en-CA" dirty="0"/>
              <a:t>Secular Theories</a:t>
            </a:r>
          </a:p>
          <a:p>
            <a:pPr lvl="3"/>
            <a:r>
              <a:rPr lang="en-CA" dirty="0"/>
              <a:t>Theistic Evolution</a:t>
            </a:r>
          </a:p>
          <a:p>
            <a:pPr lvl="4"/>
            <a:r>
              <a:rPr lang="en-CA" dirty="0"/>
              <a:t>Objections</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8</a:t>
            </a:fld>
            <a:endParaRPr lang="en-CA"/>
          </a:p>
        </p:txBody>
      </p:sp>
    </p:spTree>
    <p:extLst>
      <p:ext uri="{BB962C8B-B14F-4D97-AF65-F5344CB8AC3E}">
        <p14:creationId xmlns:p14="http://schemas.microsoft.com/office/powerpoint/2010/main" val="111194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Explanation and Scriptural Basis</a:t>
            </a:r>
          </a:p>
        </p:txBody>
      </p:sp>
      <p:sp>
        <p:nvSpPr>
          <p:cNvPr id="3" name="Content Placeholder 2"/>
          <p:cNvSpPr>
            <a:spLocks noGrp="1"/>
          </p:cNvSpPr>
          <p:nvPr>
            <p:ph idx="1"/>
          </p:nvPr>
        </p:nvSpPr>
        <p:spPr>
          <a:xfrm>
            <a:off x="382137" y="2015732"/>
            <a:ext cx="11505063" cy="3948340"/>
          </a:xfrm>
        </p:spPr>
        <p:txBody>
          <a:bodyPr>
            <a:normAutofit fontScale="92500" lnSpcReduction="20000"/>
          </a:bodyPr>
          <a:lstStyle/>
          <a:p>
            <a:pPr lvl="1">
              <a:buFont typeface="+mj-lt"/>
              <a:buAutoNum type="alphaLcPeriod" startAt="3"/>
            </a:pPr>
            <a:r>
              <a:rPr lang="en-CA" dirty="0"/>
              <a:t>Notes on the Darwinian Theory of Evolution</a:t>
            </a:r>
          </a:p>
          <a:p>
            <a:pPr lvl="4"/>
            <a:r>
              <a:rPr lang="en-CA" dirty="0"/>
              <a:t>Current Challenges to Evolution</a:t>
            </a:r>
            <a:endParaRPr lang="en-CA" sz="4400" dirty="0"/>
          </a:p>
          <a:p>
            <a:pPr lvl="5"/>
            <a:r>
              <a:rPr lang="en-CA" sz="2800" dirty="0">
                <a:latin typeface="Times New Roman" panose="02020603050405020304" pitchFamily="18" charset="0"/>
                <a:cs typeface="Times New Roman" panose="02020603050405020304" pitchFamily="18" charset="0"/>
              </a:rPr>
              <a:t>“After more than a hundred years . . .” 136</a:t>
            </a:r>
          </a:p>
          <a:p>
            <a:pPr lvl="5"/>
            <a:r>
              <a:rPr lang="en-CA" sz="2800" dirty="0">
                <a:latin typeface="Times New Roman" panose="02020603050405020304" pitchFamily="18" charset="0"/>
                <a:cs typeface="Times New Roman" panose="02020603050405020304" pitchFamily="18" charset="0"/>
              </a:rPr>
              <a:t>“The vast and complex mutations . . .” 136</a:t>
            </a:r>
          </a:p>
          <a:p>
            <a:pPr lvl="5"/>
            <a:r>
              <a:rPr lang="en-CA" sz="2800" dirty="0">
                <a:latin typeface="Times New Roman" panose="02020603050405020304" pitchFamily="18" charset="0"/>
                <a:cs typeface="Times New Roman" panose="02020603050405020304" pitchFamily="18" charset="0"/>
              </a:rPr>
              <a:t>“The subsequent 130 years of intensive archeological . . .” 136</a:t>
            </a:r>
          </a:p>
          <a:p>
            <a:pPr lvl="5"/>
            <a:r>
              <a:rPr lang="en-CA" sz="2800" dirty="0">
                <a:latin typeface="Times New Roman" panose="02020603050405020304" pitchFamily="18" charset="0"/>
                <a:cs typeface="Times New Roman" panose="02020603050405020304" pitchFamily="18" charset="0"/>
              </a:rPr>
              <a:t>“Advances in Molecular Biology . . .” 136</a:t>
            </a:r>
          </a:p>
          <a:p>
            <a:pPr lvl="5"/>
            <a:r>
              <a:rPr lang="en-CA" sz="2800" dirty="0">
                <a:latin typeface="Times New Roman" panose="02020603050405020304" pitchFamily="18" charset="0"/>
                <a:cs typeface="Times New Roman" panose="02020603050405020304" pitchFamily="18" charset="0"/>
              </a:rPr>
              <a:t>“Probably the greatest difficulty for all evolutionary theory . . .” 136</a:t>
            </a:r>
          </a:p>
          <a:p>
            <a:pPr marL="0" indent="0">
              <a:buNone/>
            </a:pPr>
            <a:endParaRPr lang="en-CA" dirty="0"/>
          </a:p>
        </p:txBody>
      </p:sp>
      <p:sp>
        <p:nvSpPr>
          <p:cNvPr id="4" name="Slide Number Placeholder 3"/>
          <p:cNvSpPr>
            <a:spLocks noGrp="1"/>
          </p:cNvSpPr>
          <p:nvPr>
            <p:ph type="sldNum" sz="quarter" idx="12"/>
          </p:nvPr>
        </p:nvSpPr>
        <p:spPr/>
        <p:txBody>
          <a:bodyPr/>
          <a:lstStyle/>
          <a:p>
            <a:fld id="{D04FD434-6693-429E-814A-7225942E385D}" type="slidenum">
              <a:rPr lang="en-CA" smtClean="0"/>
              <a:t>9</a:t>
            </a:fld>
            <a:endParaRPr lang="en-CA"/>
          </a:p>
        </p:txBody>
      </p:sp>
    </p:spTree>
    <p:extLst>
      <p:ext uri="{BB962C8B-B14F-4D97-AF65-F5344CB8AC3E}">
        <p14:creationId xmlns:p14="http://schemas.microsoft.com/office/powerpoint/2010/main" val="25377112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1793</TotalTime>
  <Words>1544</Words>
  <Application>Microsoft Office PowerPoint</Application>
  <PresentationFormat>Widescreen</PresentationFormat>
  <Paragraphs>257</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Cambria</vt:lpstr>
      <vt:lpstr>Gill Sans MT</vt:lpstr>
      <vt:lpstr>Times New Roman</vt:lpstr>
      <vt:lpstr>Gallery</vt:lpstr>
      <vt:lpstr>Creation, Providence, Prayer, Angels, Satan, Demons</vt:lpstr>
      <vt:lpstr>Creation</vt:lpstr>
      <vt:lpstr>Explanation and Scriptural Basis </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God and Creation</vt:lpstr>
      <vt:lpstr>God and Creation</vt:lpstr>
      <vt:lpstr>God’s Providence</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Explanation and Scriptural Basis</vt:lpstr>
      <vt:lpstr>Further Practical Application</vt:lpstr>
      <vt:lpstr>E.  Another Evangelical View: the Arminian Position </vt:lpstr>
      <vt:lpstr>F. Response to the Arminian Position</vt:lpstr>
      <vt:lpstr>5.  Additional Objections to the Arminian Position </vt:lpstr>
      <vt:lpstr>Miracles</vt:lpstr>
      <vt:lpstr>EXPLANATION AND SCRIPTURAL BASIS</vt:lpstr>
      <vt:lpstr>D. Were Miracles Restricted to the Apostles? </vt:lpstr>
      <vt:lpstr>EXPLANATION AND SCRIPTURAL BASIS</vt:lpstr>
      <vt:lpstr>Prayer</vt:lpstr>
      <vt:lpstr>Explanation and Scriptural Basis</vt:lpstr>
      <vt:lpstr>Explanation and Scriptural Basis</vt:lpstr>
      <vt:lpstr>Explanation and Scriptural Basis</vt:lpstr>
      <vt:lpstr>Angels, Satan, and Demons</vt:lpstr>
      <vt:lpstr>A.  What are Angels?</vt:lpstr>
      <vt:lpstr>4. More on Angels</vt:lpstr>
      <vt:lpstr>B.  The Place of Angels in God’s Purpose</vt:lpstr>
      <vt:lpstr>C. Our Relationship to Angels</vt:lpstr>
      <vt:lpstr>Satan and Demons</vt:lpstr>
      <vt:lpstr>Explanation and Scriptural Basis</vt:lpstr>
      <vt:lpstr>Explanation and Scriptural Basis</vt:lpstr>
      <vt:lpstr>Explanation and Scriptural Basis</vt:lpstr>
      <vt:lpstr>D.  Our Relationship to Demons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Providence, Prayer, Angels, Satan, Demons</dc:title>
  <dc:creator>Scott Jacobsen</dc:creator>
  <cp:lastModifiedBy>Scott Jacobsen</cp:lastModifiedBy>
  <cp:revision>36</cp:revision>
  <dcterms:created xsi:type="dcterms:W3CDTF">2017-01-24T05:12:33Z</dcterms:created>
  <dcterms:modified xsi:type="dcterms:W3CDTF">2017-02-05T05:09:36Z</dcterms:modified>
</cp:coreProperties>
</file>