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5"/>
  </p:notesMasterIdLst>
  <p:sldIdLst>
    <p:sldId id="256" r:id="rId2"/>
    <p:sldId id="324" r:id="rId3"/>
    <p:sldId id="339" r:id="rId4"/>
    <p:sldId id="333" r:id="rId5"/>
    <p:sldId id="330" r:id="rId6"/>
    <p:sldId id="335" r:id="rId7"/>
    <p:sldId id="341" r:id="rId8"/>
    <p:sldId id="342" r:id="rId9"/>
    <p:sldId id="343" r:id="rId10"/>
    <p:sldId id="345" r:id="rId11"/>
    <p:sldId id="346" r:id="rId12"/>
    <p:sldId id="347" r:id="rId13"/>
    <p:sldId id="348" r:id="rId14"/>
    <p:sldId id="349" r:id="rId15"/>
    <p:sldId id="350" r:id="rId16"/>
    <p:sldId id="352" r:id="rId17"/>
    <p:sldId id="351" r:id="rId18"/>
    <p:sldId id="338" r:id="rId19"/>
    <p:sldId id="336" r:id="rId20"/>
    <p:sldId id="340" r:id="rId21"/>
    <p:sldId id="337" r:id="rId22"/>
    <p:sldId id="334" r:id="rId23"/>
    <p:sldId id="34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94660"/>
  </p:normalViewPr>
  <p:slideViewPr>
    <p:cSldViewPr showGuides="1">
      <p:cViewPr varScale="1">
        <p:scale>
          <a:sx n="63" d="100"/>
          <a:sy n="63"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889D7-483F-4481-A1A9-EFBB562BF073}" type="datetimeFigureOut">
              <a:rPr lang="en-CA" smtClean="0"/>
              <a:t>2016-10-19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D191E9-9DBC-4200-8AAD-CF5964C5BB4A}" type="slidenum">
              <a:rPr lang="en-CA" smtClean="0"/>
              <a:t>‹#›</a:t>
            </a:fld>
            <a:endParaRPr lang="en-CA"/>
          </a:p>
        </p:txBody>
      </p:sp>
    </p:spTree>
    <p:extLst>
      <p:ext uri="{BB962C8B-B14F-4D97-AF65-F5344CB8AC3E}">
        <p14:creationId xmlns:p14="http://schemas.microsoft.com/office/powerpoint/2010/main" val="1203717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Fee, Gordon D., and Douglas K. Stuart. </a:t>
            </a:r>
            <a:r>
              <a:rPr lang="en-CA" i="1" dirty="0"/>
              <a:t>How to Read the Bible for All Its Worth. 3rd ed. Grand Rapids, MI: Zondervan Publishing House, 1993., page 147.</a:t>
            </a:r>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4</a:t>
            </a:fld>
            <a:endParaRPr lang="en-CA"/>
          </a:p>
        </p:txBody>
      </p:sp>
    </p:spTree>
    <p:extLst>
      <p:ext uri="{BB962C8B-B14F-4D97-AF65-F5344CB8AC3E}">
        <p14:creationId xmlns:p14="http://schemas.microsoft.com/office/powerpoint/2010/main" val="396769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CA" dirty="0"/>
              <a:t>Matthew S. </a:t>
            </a:r>
            <a:r>
              <a:rPr lang="en-CA" dirty="0" err="1"/>
              <a:t>DeMoss</a:t>
            </a:r>
            <a:r>
              <a:rPr lang="en-CA" dirty="0"/>
              <a:t>, Pocket Dictionary for the Study of New Testament Greek (Downers Grove, IL: InterVarsity Press, 2001), 113.</a:t>
            </a:r>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21</a:t>
            </a:fld>
            <a:endParaRPr lang="en-CA"/>
          </a:p>
        </p:txBody>
      </p:sp>
    </p:spTree>
    <p:extLst>
      <p:ext uri="{BB962C8B-B14F-4D97-AF65-F5344CB8AC3E}">
        <p14:creationId xmlns:p14="http://schemas.microsoft.com/office/powerpoint/2010/main" val="2498600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Arthur G. </a:t>
            </a:r>
            <a:r>
              <a:rPr lang="en-CA" sz="1200" dirty="0" err="1"/>
              <a:t>Patzia</a:t>
            </a:r>
            <a:r>
              <a:rPr lang="en-CA" sz="1200" dirty="0"/>
              <a:t> and Anthony J. </a:t>
            </a:r>
            <a:r>
              <a:rPr lang="en-CA" sz="1200" dirty="0" err="1"/>
              <a:t>Petrotta</a:t>
            </a:r>
            <a:r>
              <a:rPr lang="en-CA" sz="1200" dirty="0"/>
              <a:t>, Pocket Dictionary of Biblical Studies (Downers Grove, IL: InterVarsity Press, 2002), 54.</a:t>
            </a:r>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6</a:t>
            </a:fld>
            <a:endParaRPr lang="en-CA"/>
          </a:p>
        </p:txBody>
      </p:sp>
    </p:spTree>
    <p:extLst>
      <p:ext uri="{BB962C8B-B14F-4D97-AF65-F5344CB8AC3E}">
        <p14:creationId xmlns:p14="http://schemas.microsoft.com/office/powerpoint/2010/main" val="1301376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 Gordon D. Fee and Douglas K. Stuart, How to Read the Bible for All Its Worth, 3rd ed. (Grand Rapids, MI: Zondervan Publishing House, 1993), 129.</a:t>
            </a:r>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7</a:t>
            </a:fld>
            <a:endParaRPr lang="en-CA"/>
          </a:p>
        </p:txBody>
      </p:sp>
    </p:spTree>
    <p:extLst>
      <p:ext uri="{BB962C8B-B14F-4D97-AF65-F5344CB8AC3E}">
        <p14:creationId xmlns:p14="http://schemas.microsoft.com/office/powerpoint/2010/main" val="2263623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 Gordon D. Fee and Douglas K. Stuart, How to Read the Bible for All Its Worth, 3rd ed. (Grand Rapids, MI: Zondervan Publishing House, 1993), 129.</a:t>
            </a:r>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8</a:t>
            </a:fld>
            <a:endParaRPr lang="en-CA"/>
          </a:p>
        </p:txBody>
      </p:sp>
    </p:spTree>
    <p:extLst>
      <p:ext uri="{BB962C8B-B14F-4D97-AF65-F5344CB8AC3E}">
        <p14:creationId xmlns:p14="http://schemas.microsoft.com/office/powerpoint/2010/main" val="3053085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Gerhard Kittel, Gerhard Friedrich, and Geoffrey William </a:t>
            </a:r>
            <a:r>
              <a:rPr lang="en-CA" sz="1200" kern="1200" dirty="0" err="1">
                <a:solidFill>
                  <a:schemeClr val="tx1"/>
                </a:solidFill>
                <a:effectLst/>
                <a:latin typeface="+mn-lt"/>
                <a:ea typeface="+mn-ea"/>
                <a:cs typeface="+mn-cs"/>
              </a:rPr>
              <a:t>Bromiley</a:t>
            </a:r>
            <a:r>
              <a:rPr lang="en-CA" sz="1200" kern="1200" dirty="0">
                <a:solidFill>
                  <a:schemeClr val="tx1"/>
                </a:solidFill>
                <a:effectLst/>
                <a:latin typeface="+mn-lt"/>
                <a:ea typeface="+mn-ea"/>
                <a:cs typeface="+mn-cs"/>
              </a:rPr>
              <a:t>, </a:t>
            </a:r>
            <a:r>
              <a:rPr lang="en-CA" sz="1200" i="1" kern="1200" dirty="0">
                <a:solidFill>
                  <a:schemeClr val="tx1"/>
                </a:solidFill>
                <a:effectLst/>
                <a:latin typeface="+mn-lt"/>
                <a:ea typeface="+mn-ea"/>
                <a:cs typeface="+mn-cs"/>
              </a:rPr>
              <a:t>Theological Dictionary of the New Testament</a:t>
            </a:r>
            <a:r>
              <a:rPr lang="en-CA" sz="1200" kern="1200" dirty="0">
                <a:solidFill>
                  <a:schemeClr val="tx1"/>
                </a:solidFill>
                <a:effectLst/>
                <a:latin typeface="+mn-lt"/>
                <a:ea typeface="+mn-ea"/>
                <a:cs typeface="+mn-cs"/>
              </a:rPr>
              <a:t> (Grand Rapids, MI: W.B. Eerdmans, 1985), 269–270.</a:t>
            </a:r>
            <a:endParaRPr lang="en-CA" dirty="0"/>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13</a:t>
            </a:fld>
            <a:endParaRPr lang="en-CA"/>
          </a:p>
        </p:txBody>
      </p:sp>
    </p:spTree>
    <p:extLst>
      <p:ext uri="{BB962C8B-B14F-4D97-AF65-F5344CB8AC3E}">
        <p14:creationId xmlns:p14="http://schemas.microsoft.com/office/powerpoint/2010/main" val="528087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14</a:t>
            </a:fld>
            <a:endParaRPr lang="en-CA"/>
          </a:p>
        </p:txBody>
      </p:sp>
    </p:spTree>
    <p:extLst>
      <p:ext uri="{BB962C8B-B14F-4D97-AF65-F5344CB8AC3E}">
        <p14:creationId xmlns:p14="http://schemas.microsoft.com/office/powerpoint/2010/main" val="331286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U. Becker, “Gospel, Evangelize, Evangelist,” ed. </a:t>
            </a:r>
            <a:r>
              <a:rPr lang="en-CA" sz="1200" kern="1200" dirty="0" err="1">
                <a:solidFill>
                  <a:schemeClr val="tx1"/>
                </a:solidFill>
                <a:effectLst/>
                <a:latin typeface="+mn-lt"/>
                <a:ea typeface="+mn-ea"/>
                <a:cs typeface="+mn-cs"/>
              </a:rPr>
              <a:t>Lothar</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Coenen</a:t>
            </a:r>
            <a:r>
              <a:rPr lang="en-CA" sz="1200" kern="1200" dirty="0">
                <a:solidFill>
                  <a:schemeClr val="tx1"/>
                </a:solidFill>
                <a:effectLst/>
                <a:latin typeface="+mn-lt"/>
                <a:ea typeface="+mn-ea"/>
                <a:cs typeface="+mn-cs"/>
              </a:rPr>
              <a:t>, Erich </a:t>
            </a:r>
            <a:r>
              <a:rPr lang="en-CA" sz="1200" kern="1200" dirty="0" err="1">
                <a:solidFill>
                  <a:schemeClr val="tx1"/>
                </a:solidFill>
                <a:effectLst/>
                <a:latin typeface="+mn-lt"/>
                <a:ea typeface="+mn-ea"/>
                <a:cs typeface="+mn-cs"/>
              </a:rPr>
              <a:t>Beyreuther</a:t>
            </a:r>
            <a:r>
              <a:rPr lang="en-CA" sz="1200" kern="1200" dirty="0">
                <a:solidFill>
                  <a:schemeClr val="tx1"/>
                </a:solidFill>
                <a:effectLst/>
                <a:latin typeface="+mn-lt"/>
                <a:ea typeface="+mn-ea"/>
                <a:cs typeface="+mn-cs"/>
              </a:rPr>
              <a:t>, and Hans </a:t>
            </a:r>
            <a:r>
              <a:rPr lang="en-CA" sz="1200" kern="1200" dirty="0" err="1">
                <a:solidFill>
                  <a:schemeClr val="tx1"/>
                </a:solidFill>
                <a:effectLst/>
                <a:latin typeface="+mn-lt"/>
                <a:ea typeface="+mn-ea"/>
                <a:cs typeface="+mn-cs"/>
              </a:rPr>
              <a:t>Bietenhard</a:t>
            </a:r>
            <a:r>
              <a:rPr lang="en-CA" sz="1200" kern="1200" dirty="0">
                <a:solidFill>
                  <a:schemeClr val="tx1"/>
                </a:solidFill>
                <a:effectLst/>
                <a:latin typeface="+mn-lt"/>
                <a:ea typeface="+mn-ea"/>
                <a:cs typeface="+mn-cs"/>
              </a:rPr>
              <a:t>, </a:t>
            </a:r>
            <a:r>
              <a:rPr lang="en-CA" sz="1200" i="1" kern="1200" dirty="0">
                <a:solidFill>
                  <a:schemeClr val="tx1"/>
                </a:solidFill>
                <a:effectLst/>
                <a:latin typeface="+mn-lt"/>
                <a:ea typeface="+mn-ea"/>
                <a:cs typeface="+mn-cs"/>
              </a:rPr>
              <a:t>New International Dictionary of New Testament Theology</a:t>
            </a:r>
            <a:r>
              <a:rPr lang="en-CA" sz="1200" kern="1200" dirty="0">
                <a:solidFill>
                  <a:schemeClr val="tx1"/>
                </a:solidFill>
                <a:effectLst/>
                <a:latin typeface="+mn-lt"/>
                <a:ea typeface="+mn-ea"/>
                <a:cs typeface="+mn-cs"/>
              </a:rPr>
              <a:t> (Grand Rapids, MI: Zondervan Publishing House, 1986), 108.</a:t>
            </a:r>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17</a:t>
            </a:fld>
            <a:endParaRPr lang="en-CA"/>
          </a:p>
        </p:txBody>
      </p:sp>
    </p:spTree>
    <p:extLst>
      <p:ext uri="{BB962C8B-B14F-4D97-AF65-F5344CB8AC3E}">
        <p14:creationId xmlns:p14="http://schemas.microsoft.com/office/powerpoint/2010/main" val="2934310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indent="0">
              <a:buNone/>
            </a:pPr>
            <a:r>
              <a:rPr lang="en-CA" sz="1200" dirty="0"/>
              <a:t>Matthew S. </a:t>
            </a:r>
            <a:r>
              <a:rPr lang="en-CA" sz="1200" dirty="0" err="1"/>
              <a:t>DeMoss</a:t>
            </a:r>
            <a:r>
              <a:rPr lang="en-CA" sz="1200" dirty="0"/>
              <a:t>, Pocket Dictionary for the Study of New Testament Greek (Downers Grove, IL: InterVarsity Press, 2001), 92.</a:t>
            </a:r>
            <a:endParaRPr lang="en-CA" sz="1800" dirty="0"/>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19</a:t>
            </a:fld>
            <a:endParaRPr lang="en-CA"/>
          </a:p>
        </p:txBody>
      </p:sp>
    </p:spTree>
    <p:extLst>
      <p:ext uri="{BB962C8B-B14F-4D97-AF65-F5344CB8AC3E}">
        <p14:creationId xmlns:p14="http://schemas.microsoft.com/office/powerpoint/2010/main" val="3885642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 Arthur G. </a:t>
            </a:r>
            <a:r>
              <a:rPr lang="en-CA" dirty="0" err="1"/>
              <a:t>Patzia</a:t>
            </a:r>
            <a:r>
              <a:rPr lang="en-CA" dirty="0"/>
              <a:t> and Anthony J. </a:t>
            </a:r>
            <a:r>
              <a:rPr lang="en-CA" dirty="0" err="1"/>
              <a:t>Petrotta</a:t>
            </a:r>
            <a:r>
              <a:rPr lang="en-CA" dirty="0"/>
              <a:t>, Pocket Dictionary of Biblical Studies (Downers Grove, IL: InterVarsity Press, 2002), 79.</a:t>
            </a:r>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20</a:t>
            </a:fld>
            <a:endParaRPr lang="en-CA"/>
          </a:p>
        </p:txBody>
      </p:sp>
    </p:spTree>
    <p:extLst>
      <p:ext uri="{BB962C8B-B14F-4D97-AF65-F5344CB8AC3E}">
        <p14:creationId xmlns:p14="http://schemas.microsoft.com/office/powerpoint/2010/main" val="296222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06FD32-DFA5-4526-B97B-6EE01C97BB2A}" type="datetime1">
              <a:rPr lang="en-CA" smtClean="0"/>
              <a:t>2016-10-19</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099406-051B-4E05-9C71-482CB11181E3}" type="datetime1">
              <a:rPr lang="en-CA" smtClean="0"/>
              <a:t>2016-10-19</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B1D6D-60C2-4B4C-946C-39825F5A9B25}" type="datetime1">
              <a:rPr lang="en-CA" smtClean="0"/>
              <a:t>2016-10-19</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1FC7B3-2E8D-4C64-B5AF-C2987EEED2E5}" type="datetime1">
              <a:rPr lang="en-CA" smtClean="0"/>
              <a:t>2016-10-19</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FEDD3-32CC-4182-AB84-47FFCA3A9FB2}" type="datetime1">
              <a:rPr lang="en-CA" smtClean="0"/>
              <a:t>2016-10-19</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6A7E87-3E86-4CEB-B9CF-3DF5BBA0CECE}" type="datetime1">
              <a:rPr lang="en-CA" smtClean="0"/>
              <a:t>2016-10-19</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D3D59E-EF18-442E-80F0-4E3362D568AD}" type="datetime1">
              <a:rPr lang="en-CA" smtClean="0"/>
              <a:t>2016-10-19</a:t>
            </a:fld>
            <a:endParaRPr lang="en-CA"/>
          </a:p>
        </p:txBody>
      </p:sp>
      <p:sp>
        <p:nvSpPr>
          <p:cNvPr id="8" name="Footer Placeholder 7"/>
          <p:cNvSpPr>
            <a:spLocks noGrp="1"/>
          </p:cNvSpPr>
          <p:nvPr>
            <p:ph type="ftr" sz="quarter" idx="11"/>
          </p:nvPr>
        </p:nvSpPr>
        <p:spPr/>
        <p:txBody>
          <a:bodyPr/>
          <a:lstStyle/>
          <a:p>
            <a:r>
              <a:rPr lang="en-CA"/>
              <a:t>http://www.scottljacobsen.com/student-site-for-interpretation-course/</a:t>
            </a:r>
          </a:p>
        </p:txBody>
      </p:sp>
      <p:sp>
        <p:nvSpPr>
          <p:cNvPr id="9" name="Slide Number Placeholder 8"/>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494F6C-7B5B-46CE-A641-A914EED12545}" type="datetime1">
              <a:rPr lang="en-CA" smtClean="0"/>
              <a:t>2016-10-19</a:t>
            </a:fld>
            <a:endParaRPr lang="en-CA"/>
          </a:p>
        </p:txBody>
      </p:sp>
      <p:sp>
        <p:nvSpPr>
          <p:cNvPr id="4" name="Footer Placeholder 3"/>
          <p:cNvSpPr>
            <a:spLocks noGrp="1"/>
          </p:cNvSpPr>
          <p:nvPr>
            <p:ph type="ftr" sz="quarter" idx="11"/>
          </p:nvPr>
        </p:nvSpPr>
        <p:spPr/>
        <p:txBody>
          <a:bodyPr/>
          <a:lstStyle/>
          <a:p>
            <a:r>
              <a:rPr lang="en-CA"/>
              <a:t>http://www.scottljacobsen.com/student-site-for-interpretation-course/</a:t>
            </a:r>
          </a:p>
        </p:txBody>
      </p:sp>
      <p:sp>
        <p:nvSpPr>
          <p:cNvPr id="5" name="Slide Number Placeholder 4"/>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951E1-520C-41D5-BF2D-769BC950D8E0}" type="datetime1">
              <a:rPr lang="en-CA" smtClean="0"/>
              <a:t>2016-10-19</a:t>
            </a:fld>
            <a:endParaRPr lang="en-CA"/>
          </a:p>
        </p:txBody>
      </p:sp>
      <p:sp>
        <p:nvSpPr>
          <p:cNvPr id="3" name="Footer Placeholder 2"/>
          <p:cNvSpPr>
            <a:spLocks noGrp="1"/>
          </p:cNvSpPr>
          <p:nvPr>
            <p:ph type="ftr" sz="quarter" idx="11"/>
          </p:nvPr>
        </p:nvSpPr>
        <p:spPr/>
        <p:txBody>
          <a:bodyPr/>
          <a:lstStyle/>
          <a:p>
            <a:r>
              <a:rPr lang="en-CA"/>
              <a:t>http://www.scottljacobsen.com/student-site-for-interpretation-course/</a:t>
            </a:r>
          </a:p>
        </p:txBody>
      </p:sp>
      <p:sp>
        <p:nvSpPr>
          <p:cNvPr id="4" name="Slide Number Placeholder 3"/>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72C756-C8BD-4C98-885D-D67536A61F21}" type="datetime1">
              <a:rPr lang="en-CA" smtClean="0"/>
              <a:t>2016-10-19</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p:txBody>
          <a:bodyPr/>
          <a:lstStyle/>
          <a:p>
            <a:fld id="{785AD609-80F5-4119-8007-1FBF8079BF07}" type="slidenum">
              <a:rPr lang="en-CA" smtClean="0"/>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4C24440-C7ED-44AE-B09D-EDDD7319D324}" type="datetime1">
              <a:rPr lang="en-CA" smtClean="0"/>
              <a:t>2016-10-19</a:t>
            </a:fld>
            <a:endParaRPr lang="en-CA"/>
          </a:p>
        </p:txBody>
      </p:sp>
      <p:sp>
        <p:nvSpPr>
          <p:cNvPr id="9" name="Slide Number Placeholder 8"/>
          <p:cNvSpPr>
            <a:spLocks noGrp="1"/>
          </p:cNvSpPr>
          <p:nvPr>
            <p:ph type="sldNum" sz="quarter" idx="11"/>
          </p:nvPr>
        </p:nvSpPr>
        <p:spPr/>
        <p:txBody>
          <a:bodyPr/>
          <a:lstStyle/>
          <a:p>
            <a:fld id="{785AD609-80F5-4119-8007-1FBF8079BF07}" type="slidenum">
              <a:rPr lang="en-CA" smtClean="0"/>
              <a:t>‹#›</a:t>
            </a:fld>
            <a:endParaRPr lang="en-CA"/>
          </a:p>
        </p:txBody>
      </p:sp>
      <p:sp>
        <p:nvSpPr>
          <p:cNvPr id="10" name="Footer Placeholder 9"/>
          <p:cNvSpPr>
            <a:spLocks noGrp="1"/>
          </p:cNvSpPr>
          <p:nvPr>
            <p:ph type="ftr" sz="quarter" idx="12"/>
          </p:nvPr>
        </p:nvSpPr>
        <p:spPr/>
        <p:txBody>
          <a:bodyPr/>
          <a:lstStyle/>
          <a:p>
            <a:r>
              <a:rPr lang="en-CA"/>
              <a:t>http://www.scottljacobsen.com/student-site-for-interpretation-course/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5AD609-80F5-4119-8007-1FBF8079BF07}" type="slidenum">
              <a:rPr lang="en-CA" smtClean="0"/>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CA"/>
              <a:t>http://www.scottljacobsen.com/student-site-for-interpretation-course/</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50E8A96-6698-4433-A1A2-9D5F14F6E4B5}" type="datetime1">
              <a:rPr lang="en-CA" smtClean="0"/>
              <a:t>2016-10-19</a:t>
            </a:fld>
            <a:endParaRPr lang="en-C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a:t>Introduction to Biblical Interpretation</a:t>
            </a:r>
            <a:br>
              <a:rPr lang="en-CA" dirty="0"/>
            </a:br>
            <a:r>
              <a:rPr lang="en-CA" dirty="0"/>
              <a:t>Lecture 9</a:t>
            </a:r>
          </a:p>
        </p:txBody>
      </p:sp>
      <p:sp>
        <p:nvSpPr>
          <p:cNvPr id="3" name="Subtitle 2"/>
          <p:cNvSpPr>
            <a:spLocks noGrp="1"/>
          </p:cNvSpPr>
          <p:nvPr>
            <p:ph type="subTitle" idx="1"/>
          </p:nvPr>
        </p:nvSpPr>
        <p:spPr/>
        <p:txBody>
          <a:bodyPr/>
          <a:lstStyle/>
          <a:p>
            <a:r>
              <a:rPr lang="en-CA" dirty="0"/>
              <a:t>Maritime Christian College</a:t>
            </a:r>
          </a:p>
          <a:p>
            <a:r>
              <a:rPr lang="en-CA" dirty="0"/>
              <a:t>Scott Jacobsen, Instructor</a:t>
            </a:r>
          </a:p>
        </p:txBody>
      </p:sp>
    </p:spTree>
    <p:extLst>
      <p:ext uri="{BB962C8B-B14F-4D97-AF65-F5344CB8AC3E}">
        <p14:creationId xmlns:p14="http://schemas.microsoft.com/office/powerpoint/2010/main" val="95287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Historical Setting: An Example</a:t>
            </a:r>
          </a:p>
        </p:txBody>
      </p:sp>
      <p:sp>
        <p:nvSpPr>
          <p:cNvPr id="3" name="Content Placeholder 2"/>
          <p:cNvSpPr>
            <a:spLocks noGrp="1"/>
          </p:cNvSpPr>
          <p:nvPr>
            <p:ph idx="1"/>
          </p:nvPr>
        </p:nvSpPr>
        <p:spPr/>
        <p:txBody>
          <a:bodyPr>
            <a:normAutofit/>
          </a:bodyPr>
          <a:lstStyle/>
          <a:p>
            <a:pPr marL="114300" indent="0">
              <a:buNone/>
            </a:pPr>
            <a:r>
              <a:rPr lang="en-CA" sz="2800" dirty="0"/>
              <a:t>Refer to Luke 2:1–21 (NIV) </a:t>
            </a:r>
          </a:p>
          <a:p>
            <a:pPr marL="114300" indent="0">
              <a:buNone/>
            </a:pPr>
            <a:endParaRPr lang="en-CA" sz="2800" dirty="0"/>
          </a:p>
        </p:txBody>
      </p:sp>
    </p:spTree>
    <p:extLst>
      <p:ext uri="{BB962C8B-B14F-4D97-AF65-F5344CB8AC3E}">
        <p14:creationId xmlns:p14="http://schemas.microsoft.com/office/powerpoint/2010/main" val="326220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marL="0" marR="0" indent="0">
              <a:spcBef>
                <a:spcPts val="0"/>
              </a:spcBef>
              <a:spcAft>
                <a:spcPts val="0"/>
              </a:spcAft>
              <a:buNone/>
            </a:pPr>
            <a:r>
              <a:rPr lang="en-CA" sz="2200" dirty="0">
                <a:effectLst/>
                <a:latin typeface="Arial"/>
                <a:ea typeface="Times New Roman"/>
                <a:cs typeface="Arial"/>
              </a:rPr>
              <a:t>Luke 2:1-20</a:t>
            </a:r>
            <a:endParaRPr lang="en-CA" sz="2200" dirty="0">
              <a:ea typeface="Times New Roman"/>
              <a:cs typeface="Arial"/>
            </a:endParaRPr>
          </a:p>
          <a:p>
            <a:pPr marL="0" marR="0" indent="0">
              <a:spcBef>
                <a:spcPts val="0"/>
              </a:spcBef>
              <a:spcAft>
                <a:spcPts val="0"/>
              </a:spcAft>
              <a:buNone/>
            </a:pPr>
            <a:r>
              <a:rPr lang="en-CA" dirty="0">
                <a:ea typeface="Times New Roman"/>
                <a:cs typeface="Arial"/>
              </a:rPr>
              <a:t> </a:t>
            </a:r>
          </a:p>
          <a:p>
            <a:pPr marL="0" marR="0" indent="0">
              <a:spcBef>
                <a:spcPts val="0"/>
              </a:spcBef>
              <a:spcAft>
                <a:spcPts val="0"/>
              </a:spcAft>
              <a:buNone/>
            </a:pPr>
            <a:r>
              <a:rPr lang="en-CA" sz="2400" b="1" dirty="0">
                <a:effectLst/>
                <a:latin typeface="Arial"/>
                <a:ea typeface="Times New Roman"/>
                <a:cs typeface="Arial"/>
              </a:rPr>
              <a:t>A </a:t>
            </a:r>
            <a:r>
              <a:rPr lang="en-CA" sz="2400" dirty="0">
                <a:effectLst/>
                <a:latin typeface="Arial"/>
                <a:ea typeface="Times New Roman"/>
                <a:cs typeface="Arial"/>
              </a:rPr>
              <a:t>Shepherds in field </a:t>
            </a:r>
            <a:r>
              <a:rPr lang="en-CA" sz="2400" b="1" dirty="0">
                <a:effectLst/>
                <a:latin typeface="Arial"/>
                <a:ea typeface="Times New Roman"/>
                <a:cs typeface="Arial"/>
              </a:rPr>
              <a:t> 8</a:t>
            </a:r>
            <a:endParaRPr lang="en-CA" sz="2400" dirty="0">
              <a:ea typeface="Times New Roman"/>
              <a:cs typeface="Arial"/>
            </a:endParaRPr>
          </a:p>
          <a:p>
            <a:pPr marL="400050" lvl="1" indent="0">
              <a:spcBef>
                <a:spcPts val="0"/>
              </a:spcBef>
              <a:buNone/>
            </a:pPr>
            <a:r>
              <a:rPr lang="en-CA" sz="2400" b="1" dirty="0">
                <a:effectLst/>
                <a:latin typeface="Arial"/>
                <a:ea typeface="Times New Roman"/>
                <a:cs typeface="Arial"/>
              </a:rPr>
              <a:t>B </a:t>
            </a:r>
            <a:r>
              <a:rPr lang="en-CA" sz="2400" dirty="0">
                <a:effectLst/>
                <a:latin typeface="Arial"/>
                <a:ea typeface="Times New Roman"/>
                <a:cs typeface="Arial"/>
              </a:rPr>
              <a:t>Angel appears--fear </a:t>
            </a:r>
            <a:r>
              <a:rPr lang="en-CA" sz="2400" b="1" dirty="0">
                <a:effectLst/>
                <a:latin typeface="Arial"/>
                <a:ea typeface="Times New Roman"/>
                <a:cs typeface="Arial"/>
              </a:rPr>
              <a:t>9</a:t>
            </a:r>
            <a:endParaRPr lang="en-CA" sz="2400" dirty="0">
              <a:ea typeface="Times New Roman"/>
              <a:cs typeface="Arial"/>
            </a:endParaRPr>
          </a:p>
          <a:p>
            <a:pPr lvl="1" indent="0">
              <a:spcBef>
                <a:spcPts val="0"/>
              </a:spcBef>
              <a:buNone/>
            </a:pPr>
            <a:r>
              <a:rPr lang="en-CA" sz="2400" b="1" dirty="0">
                <a:effectLst/>
                <a:latin typeface="Arial"/>
                <a:ea typeface="Times New Roman"/>
                <a:cs typeface="Arial"/>
              </a:rPr>
              <a:t>C </a:t>
            </a:r>
            <a:r>
              <a:rPr lang="en-CA" sz="2400" dirty="0">
                <a:effectLst/>
                <a:latin typeface="Arial"/>
                <a:ea typeface="Times New Roman"/>
                <a:cs typeface="Arial"/>
              </a:rPr>
              <a:t>Angelic Announcement  </a:t>
            </a:r>
            <a:r>
              <a:rPr lang="en-CA" sz="2400" b="1" dirty="0">
                <a:effectLst/>
                <a:latin typeface="Arial"/>
                <a:ea typeface="Times New Roman"/>
                <a:cs typeface="Arial"/>
              </a:rPr>
              <a:t>10-11</a:t>
            </a:r>
            <a:endParaRPr lang="en-CA" sz="2400" dirty="0">
              <a:ea typeface="Times New Roman"/>
              <a:cs typeface="Arial"/>
            </a:endParaRPr>
          </a:p>
          <a:p>
            <a:pPr marL="1085850" lvl="1" indent="0">
              <a:spcBef>
                <a:spcPts val="0"/>
              </a:spcBef>
              <a:buNone/>
            </a:pPr>
            <a:r>
              <a:rPr lang="en-CA" sz="2400" b="1" dirty="0">
                <a:effectLst/>
                <a:latin typeface="Arial"/>
                <a:ea typeface="Times New Roman"/>
                <a:cs typeface="Arial"/>
              </a:rPr>
              <a:t>D </a:t>
            </a:r>
            <a:r>
              <a:rPr lang="en-CA" sz="2400" dirty="0">
                <a:effectLst/>
                <a:latin typeface="Arial"/>
                <a:ea typeface="Times New Roman"/>
                <a:cs typeface="Arial"/>
              </a:rPr>
              <a:t>Lying in a manger </a:t>
            </a:r>
            <a:r>
              <a:rPr lang="en-CA" sz="2400" b="1" dirty="0">
                <a:effectLst/>
                <a:latin typeface="Arial"/>
                <a:ea typeface="Times New Roman"/>
                <a:cs typeface="Arial"/>
              </a:rPr>
              <a:t>12</a:t>
            </a:r>
            <a:endParaRPr lang="en-CA" sz="2400" dirty="0">
              <a:ea typeface="Times New Roman"/>
              <a:cs typeface="Arial"/>
            </a:endParaRPr>
          </a:p>
          <a:p>
            <a:pPr marL="1428750" lvl="1" indent="0">
              <a:spcBef>
                <a:spcPts val="0"/>
              </a:spcBef>
              <a:buNone/>
            </a:pPr>
            <a:r>
              <a:rPr lang="en-CA" sz="2400" b="1" dirty="0">
                <a:effectLst/>
                <a:latin typeface="Arial"/>
                <a:ea typeface="Times New Roman"/>
                <a:cs typeface="Arial"/>
              </a:rPr>
              <a:t>E </a:t>
            </a:r>
            <a:r>
              <a:rPr lang="en-CA" sz="2400" dirty="0">
                <a:effectLst/>
                <a:latin typeface="Arial"/>
                <a:ea typeface="Times New Roman"/>
                <a:cs typeface="Arial"/>
              </a:rPr>
              <a:t>Glory to God </a:t>
            </a:r>
            <a:r>
              <a:rPr lang="en-CA" sz="2400" b="1" dirty="0">
                <a:effectLst/>
                <a:latin typeface="Arial"/>
                <a:ea typeface="Times New Roman"/>
                <a:cs typeface="Arial"/>
              </a:rPr>
              <a:t>13-15</a:t>
            </a:r>
            <a:endParaRPr lang="en-CA" sz="2400" dirty="0">
              <a:ea typeface="Times New Roman"/>
              <a:cs typeface="Arial"/>
            </a:endParaRPr>
          </a:p>
          <a:p>
            <a:pPr marL="1085850" lvl="1" indent="0">
              <a:spcBef>
                <a:spcPts val="0"/>
              </a:spcBef>
              <a:buNone/>
            </a:pPr>
            <a:r>
              <a:rPr lang="en-CA" sz="2400" b="1" dirty="0">
                <a:effectLst/>
                <a:latin typeface="Arial"/>
                <a:ea typeface="Times New Roman"/>
                <a:cs typeface="Arial"/>
              </a:rPr>
              <a:t>D' </a:t>
            </a:r>
            <a:r>
              <a:rPr lang="en-CA" sz="2400" dirty="0">
                <a:effectLst/>
                <a:latin typeface="Arial"/>
                <a:ea typeface="Times New Roman"/>
                <a:cs typeface="Arial"/>
              </a:rPr>
              <a:t>Lying in a manger </a:t>
            </a:r>
            <a:r>
              <a:rPr lang="en-CA" sz="2400" b="1" dirty="0">
                <a:effectLst/>
                <a:latin typeface="Arial"/>
                <a:ea typeface="Times New Roman"/>
                <a:cs typeface="Arial"/>
              </a:rPr>
              <a:t>16</a:t>
            </a:r>
            <a:endParaRPr lang="en-CA" sz="2400" dirty="0">
              <a:ea typeface="Times New Roman"/>
              <a:cs typeface="Arial"/>
            </a:endParaRPr>
          </a:p>
          <a:p>
            <a:pPr lvl="1" indent="0">
              <a:spcBef>
                <a:spcPts val="0"/>
              </a:spcBef>
              <a:buNone/>
            </a:pPr>
            <a:r>
              <a:rPr lang="en-CA" sz="2400" b="1" dirty="0">
                <a:effectLst/>
                <a:latin typeface="Arial"/>
                <a:ea typeface="Times New Roman"/>
                <a:cs typeface="Arial"/>
              </a:rPr>
              <a:t>C' </a:t>
            </a:r>
            <a:r>
              <a:rPr lang="en-CA" sz="2400" dirty="0">
                <a:effectLst/>
                <a:latin typeface="Arial"/>
                <a:ea typeface="Times New Roman"/>
                <a:cs typeface="Arial"/>
              </a:rPr>
              <a:t>Sephardic Announcement </a:t>
            </a:r>
            <a:r>
              <a:rPr lang="en-CA" sz="2400" b="1" dirty="0">
                <a:effectLst/>
                <a:latin typeface="Arial"/>
                <a:ea typeface="Times New Roman"/>
                <a:cs typeface="Arial"/>
              </a:rPr>
              <a:t>17</a:t>
            </a:r>
            <a:endParaRPr lang="en-CA" sz="2400" dirty="0">
              <a:ea typeface="Times New Roman"/>
              <a:cs typeface="Arial"/>
            </a:endParaRPr>
          </a:p>
          <a:p>
            <a:pPr marL="400050" lvl="1" indent="0">
              <a:spcBef>
                <a:spcPts val="0"/>
              </a:spcBef>
              <a:buNone/>
            </a:pPr>
            <a:r>
              <a:rPr lang="en-CA" sz="2400" b="1" dirty="0">
                <a:effectLst/>
                <a:latin typeface="Arial"/>
                <a:ea typeface="Times New Roman"/>
                <a:cs typeface="Arial"/>
              </a:rPr>
              <a:t>B' </a:t>
            </a:r>
            <a:r>
              <a:rPr lang="en-CA" sz="2400" dirty="0">
                <a:effectLst/>
                <a:latin typeface="Arial"/>
                <a:ea typeface="Times New Roman"/>
                <a:cs typeface="Arial"/>
              </a:rPr>
              <a:t>Shepherds appear--others wonder </a:t>
            </a:r>
            <a:r>
              <a:rPr lang="en-CA" sz="2400" b="1" dirty="0">
                <a:effectLst/>
                <a:latin typeface="Arial"/>
                <a:ea typeface="Times New Roman"/>
                <a:cs typeface="Arial"/>
              </a:rPr>
              <a:t>18-19</a:t>
            </a:r>
            <a:endParaRPr lang="en-CA" sz="2400" dirty="0">
              <a:ea typeface="Times New Roman"/>
              <a:cs typeface="Arial"/>
            </a:endParaRPr>
          </a:p>
          <a:p>
            <a:pPr marL="0" marR="0" indent="0">
              <a:spcBef>
                <a:spcPts val="0"/>
              </a:spcBef>
              <a:spcAft>
                <a:spcPts val="0"/>
              </a:spcAft>
              <a:buNone/>
            </a:pPr>
            <a:r>
              <a:rPr lang="en-CA" sz="2400" b="1" dirty="0">
                <a:effectLst/>
                <a:latin typeface="Arial"/>
                <a:ea typeface="Times New Roman"/>
                <a:cs typeface="Arial"/>
              </a:rPr>
              <a:t>A' </a:t>
            </a:r>
            <a:r>
              <a:rPr lang="en-CA" sz="2400" dirty="0">
                <a:effectLst/>
                <a:latin typeface="Arial"/>
                <a:ea typeface="Times New Roman"/>
                <a:cs typeface="Arial"/>
              </a:rPr>
              <a:t>Shepherds return to field </a:t>
            </a:r>
            <a:r>
              <a:rPr lang="en-CA" sz="2400" b="1" dirty="0">
                <a:effectLst/>
                <a:latin typeface="Arial"/>
                <a:ea typeface="Times New Roman"/>
                <a:cs typeface="Arial"/>
              </a:rPr>
              <a:t>20</a:t>
            </a:r>
            <a:endParaRPr lang="en-CA" sz="2400" dirty="0">
              <a:ea typeface="Times New Roman"/>
              <a:cs typeface="Arial"/>
            </a:endParaRPr>
          </a:p>
          <a:p>
            <a:pPr marL="0" marR="0" indent="0">
              <a:spcBef>
                <a:spcPts val="0"/>
              </a:spcBef>
              <a:spcAft>
                <a:spcPts val="0"/>
              </a:spcAft>
              <a:buNone/>
            </a:pPr>
            <a:r>
              <a:rPr lang="en-CA" sz="2400" dirty="0">
                <a:effectLst/>
                <a:latin typeface="Arial"/>
                <a:ea typeface="Times New Roman"/>
                <a:cs typeface="Arial"/>
              </a:rPr>
              <a:t>Conclusion: "His name is Jesus" </a:t>
            </a:r>
            <a:r>
              <a:rPr lang="en-CA" sz="2400" b="1" dirty="0">
                <a:effectLst/>
                <a:latin typeface="Arial"/>
                <a:ea typeface="Times New Roman"/>
                <a:cs typeface="Arial"/>
              </a:rPr>
              <a:t>21</a:t>
            </a:r>
            <a:endParaRPr lang="en-CA" sz="2400" dirty="0">
              <a:ea typeface="Times New Roman"/>
              <a:cs typeface="Arial"/>
            </a:endParaRPr>
          </a:p>
          <a:p>
            <a:pPr marL="0" marR="0" indent="0">
              <a:spcBef>
                <a:spcPts val="0"/>
              </a:spcBef>
              <a:spcAft>
                <a:spcPts val="0"/>
              </a:spcAft>
              <a:buNone/>
            </a:pPr>
            <a:r>
              <a:rPr lang="en-CA" sz="2800" b="1" dirty="0">
                <a:effectLst/>
                <a:latin typeface="Arial"/>
                <a:ea typeface="Times New Roman"/>
                <a:cs typeface="Arial"/>
              </a:rPr>
              <a:t> </a:t>
            </a:r>
            <a:endParaRPr lang="en-CA" sz="2800" dirty="0">
              <a:ea typeface="Times New Roman"/>
              <a:cs typeface="Arial"/>
            </a:endParaRPr>
          </a:p>
          <a:p>
            <a:pPr marL="0" marR="0" indent="0">
              <a:spcBef>
                <a:spcPts val="0"/>
              </a:spcBef>
              <a:spcAft>
                <a:spcPts val="0"/>
              </a:spcAft>
              <a:buNone/>
            </a:pPr>
            <a:r>
              <a:rPr lang="en-CA" sz="2800" b="1" dirty="0">
                <a:effectLst/>
                <a:latin typeface="Arial"/>
                <a:ea typeface="Times New Roman"/>
                <a:cs typeface="Arial"/>
              </a:rPr>
              <a:t>The centre of the story is God, and His Glory</a:t>
            </a:r>
            <a:r>
              <a:rPr lang="en-CA" b="1" dirty="0">
                <a:effectLst/>
                <a:latin typeface="Arial"/>
                <a:ea typeface="Times New Roman"/>
                <a:cs typeface="Arial"/>
              </a:rPr>
              <a:t>.</a:t>
            </a:r>
            <a:endParaRPr lang="en-CA" dirty="0">
              <a:ea typeface="Times New Roman"/>
              <a:cs typeface="Arial"/>
            </a:endParaRPr>
          </a:p>
          <a:p>
            <a:pPr marL="0" marR="0" indent="0">
              <a:spcBef>
                <a:spcPts val="0"/>
              </a:spcBef>
              <a:spcAft>
                <a:spcPts val="1000"/>
              </a:spcAft>
              <a:buNone/>
            </a:pPr>
            <a:r>
              <a:rPr lang="en-CA" dirty="0">
                <a:ea typeface="Times New Roman"/>
                <a:cs typeface="Arial"/>
              </a:rPr>
              <a:t> </a:t>
            </a:r>
          </a:p>
          <a:p>
            <a:pPr marL="0" indent="0">
              <a:buNone/>
            </a:pPr>
            <a:endParaRPr lang="en-CA" dirty="0"/>
          </a:p>
        </p:txBody>
      </p:sp>
    </p:spTree>
    <p:extLst>
      <p:ext uri="{BB962C8B-B14F-4D97-AF65-F5344CB8AC3E}">
        <p14:creationId xmlns:p14="http://schemas.microsoft.com/office/powerpoint/2010/main" val="66983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Historical Notes</a:t>
            </a:r>
          </a:p>
        </p:txBody>
      </p:sp>
      <p:sp>
        <p:nvSpPr>
          <p:cNvPr id="3" name="Content Placeholder 2"/>
          <p:cNvSpPr>
            <a:spLocks noGrp="1"/>
          </p:cNvSpPr>
          <p:nvPr>
            <p:ph idx="1"/>
          </p:nvPr>
        </p:nvSpPr>
        <p:spPr/>
        <p:txBody>
          <a:bodyPr>
            <a:normAutofit/>
          </a:bodyPr>
          <a:lstStyle/>
          <a:p>
            <a:r>
              <a:rPr lang="en-CA" sz="4000" dirty="0"/>
              <a:t>Emperor Worship</a:t>
            </a:r>
          </a:p>
          <a:p>
            <a:pPr lvl="1"/>
            <a:r>
              <a:rPr lang="en-CA" sz="3200" dirty="0"/>
              <a:t>Subversive intent: anti-emperor</a:t>
            </a:r>
          </a:p>
          <a:p>
            <a:pPr lvl="2"/>
            <a:r>
              <a:rPr lang="en-CA" sz="2800" dirty="0"/>
              <a:t>Choirs worshipped the emperor</a:t>
            </a:r>
          </a:p>
          <a:p>
            <a:pPr lvl="2"/>
            <a:r>
              <a:rPr lang="en-CA" sz="2800" dirty="0"/>
              <a:t>Augustus was said to be “the bringer of Peace”</a:t>
            </a:r>
          </a:p>
          <a:p>
            <a:pPr lvl="1"/>
            <a:r>
              <a:rPr lang="en-CA" sz="3200" dirty="0"/>
              <a:t>A Subversive text: God is the centre</a:t>
            </a:r>
          </a:p>
          <a:p>
            <a:pPr lvl="2"/>
            <a:r>
              <a:rPr lang="en-CA" sz="2800" dirty="0"/>
              <a:t>Heavenly choirs worship the King of Kings</a:t>
            </a:r>
          </a:p>
          <a:p>
            <a:pPr lvl="2"/>
            <a:r>
              <a:rPr lang="en-CA" sz="2800" dirty="0"/>
              <a:t>Real peace is brought by God in Christ</a:t>
            </a:r>
            <a:endParaRPr lang="en-CA" sz="4000" dirty="0"/>
          </a:p>
          <a:p>
            <a:pPr marL="114300" indent="0">
              <a:buNone/>
            </a:pPr>
            <a:endParaRPr lang="en-CA" sz="4000" dirty="0"/>
          </a:p>
        </p:txBody>
      </p:sp>
    </p:spTree>
    <p:extLst>
      <p:ext uri="{BB962C8B-B14F-4D97-AF65-F5344CB8AC3E}">
        <p14:creationId xmlns:p14="http://schemas.microsoft.com/office/powerpoint/2010/main" val="2751598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Historical Context</a:t>
            </a:r>
          </a:p>
        </p:txBody>
      </p:sp>
      <p:sp>
        <p:nvSpPr>
          <p:cNvPr id="3" name="Content Placeholder 2"/>
          <p:cNvSpPr>
            <a:spLocks noGrp="1"/>
          </p:cNvSpPr>
          <p:nvPr>
            <p:ph idx="1"/>
          </p:nvPr>
        </p:nvSpPr>
        <p:spPr/>
        <p:txBody>
          <a:bodyPr>
            <a:normAutofit/>
          </a:bodyPr>
          <a:lstStyle/>
          <a:p>
            <a:pPr marL="114300" indent="0">
              <a:buNone/>
            </a:pPr>
            <a:r>
              <a:rPr lang="en-CA" sz="2800" dirty="0"/>
              <a:t>“</a:t>
            </a:r>
            <a:r>
              <a:rPr lang="en-US" sz="2800" i="1" dirty="0" err="1"/>
              <a:t>euangélion</a:t>
            </a:r>
            <a:r>
              <a:rPr lang="en-US" sz="2800" dirty="0"/>
              <a:t> is particularly important in the emperor cult. The emperor is a divine ruler who controls nature, dispenses healing, serves as a protective god, and brings good fortune, his birth being accompanied by cosmic signs. Imperial messages, then, are joyous ones, since what he says is a divine act implying good and salvation. The first </a:t>
            </a:r>
            <a:r>
              <a:rPr lang="en-US" sz="2800" i="1" dirty="0" err="1"/>
              <a:t>euangélion</a:t>
            </a:r>
            <a:r>
              <a:rPr lang="en-US" sz="2800" dirty="0"/>
              <a:t> is news of his birth, then his coming of age, then his accession. Offerings and yearly festivals celebrate the new and more hopeful era that dawns with him. “</a:t>
            </a:r>
            <a:endParaRPr lang="en-CA" sz="2800" dirty="0"/>
          </a:p>
        </p:txBody>
      </p:sp>
    </p:spTree>
    <p:extLst>
      <p:ext uri="{BB962C8B-B14F-4D97-AF65-F5344CB8AC3E}">
        <p14:creationId xmlns:p14="http://schemas.microsoft.com/office/powerpoint/2010/main" val="363454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Historical Context</a:t>
            </a:r>
          </a:p>
        </p:txBody>
      </p:sp>
      <p:sp>
        <p:nvSpPr>
          <p:cNvPr id="3" name="Content Placeholder 2"/>
          <p:cNvSpPr>
            <a:spLocks noGrp="1"/>
          </p:cNvSpPr>
          <p:nvPr>
            <p:ph idx="1"/>
          </p:nvPr>
        </p:nvSpPr>
        <p:spPr/>
        <p:txBody>
          <a:bodyPr>
            <a:noAutofit/>
          </a:bodyPr>
          <a:lstStyle/>
          <a:p>
            <a:pPr marL="114300" indent="0">
              <a:buNone/>
            </a:pPr>
            <a:r>
              <a:rPr lang="en-US" sz="2800" dirty="0"/>
              <a:t>“His accession to the throne is a gospel for his subjects. This imperial </a:t>
            </a:r>
            <a:r>
              <a:rPr lang="en-US" sz="2800" i="1" dirty="0" err="1"/>
              <a:t>euangélion</a:t>
            </a:r>
            <a:r>
              <a:rPr lang="en-US" sz="2800" dirty="0"/>
              <a:t>, like that of the NT, has a Near Eastern source, but to the many imperial messages the NT opposes the one gospel, and to the many accessions the one proclamation of God’s kingdom. Again, the NT may use familiar language, but it associates it with the scandal of the cross (1 Cor. 1:17), penitence, and judgment, so that it must have seemed ironical to some (Acts 17:32). Caesar and Christ confront one another. They have much in common, for both claim to be gospel, but they belong to different worlds.”</a:t>
            </a:r>
            <a:endParaRPr lang="en-CA" sz="2800" dirty="0"/>
          </a:p>
        </p:txBody>
      </p:sp>
    </p:spTree>
    <p:extLst>
      <p:ext uri="{BB962C8B-B14F-4D97-AF65-F5344CB8AC3E}">
        <p14:creationId xmlns:p14="http://schemas.microsoft.com/office/powerpoint/2010/main" val="2804829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Historical Context </a:t>
            </a:r>
          </a:p>
        </p:txBody>
      </p:sp>
      <p:sp>
        <p:nvSpPr>
          <p:cNvPr id="3" name="Content Placeholder 2"/>
          <p:cNvSpPr>
            <a:spLocks noGrp="1"/>
          </p:cNvSpPr>
          <p:nvPr>
            <p:ph idx="1"/>
          </p:nvPr>
        </p:nvSpPr>
        <p:spPr/>
        <p:txBody>
          <a:bodyPr>
            <a:normAutofit/>
          </a:bodyPr>
          <a:lstStyle/>
          <a:p>
            <a:pPr marL="114300" indent="0">
              <a:buNone/>
            </a:pPr>
            <a:r>
              <a:rPr lang="en-US" sz="2800" dirty="0"/>
              <a:t>“It is a day which we may justly count as equivalent to the beginning of everything—if not in itself and in its own nature, at any rate in the benefits it brings—inasmuch as it has restored the shape of everything that was failing and turning into misfortune, and has given a new look to the Universe at a time when it would gladly have welcomed destruction if Caesar had not been born to be the common blessing of all men.…</a:t>
            </a:r>
            <a:endParaRPr lang="en-CA" sz="2800" dirty="0"/>
          </a:p>
        </p:txBody>
      </p:sp>
    </p:spTree>
    <p:extLst>
      <p:ext uri="{BB962C8B-B14F-4D97-AF65-F5344CB8AC3E}">
        <p14:creationId xmlns:p14="http://schemas.microsoft.com/office/powerpoint/2010/main" val="2752413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Historical Context </a:t>
            </a:r>
          </a:p>
        </p:txBody>
      </p:sp>
      <p:sp>
        <p:nvSpPr>
          <p:cNvPr id="3" name="Content Placeholder 2"/>
          <p:cNvSpPr>
            <a:spLocks noGrp="1"/>
          </p:cNvSpPr>
          <p:nvPr>
            <p:ph idx="1"/>
          </p:nvPr>
        </p:nvSpPr>
        <p:spPr/>
        <p:txBody>
          <a:bodyPr>
            <a:normAutofit/>
          </a:bodyPr>
          <a:lstStyle/>
          <a:p>
            <a:pPr marL="114300" indent="0">
              <a:buNone/>
            </a:pPr>
            <a:r>
              <a:rPr lang="en-US" sz="2800" dirty="0"/>
              <a:t>Whereas the Providence (</a:t>
            </a:r>
            <a:r>
              <a:rPr lang="en-US" sz="2800" i="1" dirty="0" err="1"/>
              <a:t>pronoia</a:t>
            </a:r>
            <a:r>
              <a:rPr lang="en-US" sz="2800" dirty="0"/>
              <a:t>) which has ordered the whole of our life, showing concern and zeal, has ordained the most perfect consummation for human life by giving to it Augustus, by filling him with virtue for doing the work of a benefactor among men, and by sending in him, as it were, a </a:t>
            </a:r>
            <a:r>
              <a:rPr lang="en-US" sz="2800" dirty="0" err="1"/>
              <a:t>saviour</a:t>
            </a:r>
            <a:r>
              <a:rPr lang="en-US" sz="2800" dirty="0"/>
              <a:t> for us and those who come after us, to make war to cease, to create order everywhere …</a:t>
            </a:r>
            <a:endParaRPr lang="en-CA" sz="2800" dirty="0"/>
          </a:p>
        </p:txBody>
      </p:sp>
    </p:spTree>
    <p:extLst>
      <p:ext uri="{BB962C8B-B14F-4D97-AF65-F5344CB8AC3E}">
        <p14:creationId xmlns:p14="http://schemas.microsoft.com/office/powerpoint/2010/main" val="3857928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Historical Context </a:t>
            </a:r>
          </a:p>
        </p:txBody>
      </p:sp>
      <p:sp>
        <p:nvSpPr>
          <p:cNvPr id="3" name="Content Placeholder 2"/>
          <p:cNvSpPr>
            <a:spLocks noGrp="1"/>
          </p:cNvSpPr>
          <p:nvPr>
            <p:ph idx="1"/>
          </p:nvPr>
        </p:nvSpPr>
        <p:spPr/>
        <p:txBody>
          <a:bodyPr>
            <a:normAutofit/>
          </a:bodyPr>
          <a:lstStyle/>
          <a:p>
            <a:pPr marL="114300" indent="0">
              <a:buNone/>
            </a:pPr>
            <a:r>
              <a:rPr lang="en-US" sz="2800" dirty="0"/>
              <a:t>“. . . and whereas the birthday of the God [Augustus] was the beginning for the world of the glad tidings [in the Greek the ‘Evangel’] that have come to men through him … Paulus </a:t>
            </a:r>
            <a:r>
              <a:rPr lang="en-US" sz="2800" dirty="0" err="1"/>
              <a:t>Fabius</a:t>
            </a:r>
            <a:r>
              <a:rPr lang="en-US" sz="2800" dirty="0"/>
              <a:t> Maximus, the proconsul of the province … has devised a way of </a:t>
            </a:r>
            <a:r>
              <a:rPr lang="en-US" sz="2800" dirty="0" err="1"/>
              <a:t>honouring</a:t>
            </a:r>
            <a:r>
              <a:rPr lang="en-US" sz="2800" dirty="0"/>
              <a:t> Augustus hitherto unknown to the Greeks, which is, that the reckoning of time for the course of human life should begin with </a:t>
            </a:r>
            <a:r>
              <a:rPr lang="en-US" sz="2800" i="1" dirty="0"/>
              <a:t>his</a:t>
            </a:r>
            <a:r>
              <a:rPr lang="en-US" sz="2800" dirty="0"/>
              <a:t> birth”</a:t>
            </a:r>
            <a:endParaRPr lang="en-CA" sz="2800" dirty="0"/>
          </a:p>
        </p:txBody>
      </p:sp>
    </p:spTree>
    <p:extLst>
      <p:ext uri="{BB962C8B-B14F-4D97-AF65-F5344CB8AC3E}">
        <p14:creationId xmlns:p14="http://schemas.microsoft.com/office/powerpoint/2010/main" val="2262325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Interpreting Parables</a:t>
            </a:r>
          </a:p>
        </p:txBody>
      </p:sp>
      <p:sp>
        <p:nvSpPr>
          <p:cNvPr id="5" name="Text Placeholder 4"/>
          <p:cNvSpPr>
            <a:spLocks noGrp="1"/>
          </p:cNvSpPr>
          <p:nvPr>
            <p:ph type="body" idx="1"/>
          </p:nvPr>
        </p:nvSpPr>
        <p:spPr/>
        <p:txBody>
          <a:bodyPr/>
          <a:lstStyle/>
          <a:p>
            <a:r>
              <a:rPr lang="en-CA" dirty="0"/>
              <a:t>Lecture 9</a:t>
            </a:r>
          </a:p>
        </p:txBody>
      </p:sp>
    </p:spTree>
    <p:extLst>
      <p:ext uri="{BB962C8B-B14F-4D97-AF65-F5344CB8AC3E}">
        <p14:creationId xmlns:p14="http://schemas.microsoft.com/office/powerpoint/2010/main" val="3873818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Parables: Terms</a:t>
            </a:r>
          </a:p>
        </p:txBody>
      </p:sp>
      <p:sp>
        <p:nvSpPr>
          <p:cNvPr id="3" name="Content Placeholder 2"/>
          <p:cNvSpPr>
            <a:spLocks noGrp="1"/>
          </p:cNvSpPr>
          <p:nvPr>
            <p:ph idx="1"/>
          </p:nvPr>
        </p:nvSpPr>
        <p:spPr/>
        <p:txBody>
          <a:bodyPr>
            <a:noAutofit/>
          </a:bodyPr>
          <a:lstStyle/>
          <a:p>
            <a:pPr marL="411480" lvl="1" indent="0">
              <a:buNone/>
            </a:pPr>
            <a:r>
              <a:rPr lang="en-CA" sz="4000" i="1" dirty="0"/>
              <a:t>Parable</a:t>
            </a:r>
          </a:p>
          <a:p>
            <a:pPr marL="114300" indent="0">
              <a:buNone/>
            </a:pPr>
            <a:r>
              <a:rPr lang="en-CA" sz="2800" dirty="0"/>
              <a:t>“A short instructive story that contains an analogy.”</a:t>
            </a:r>
          </a:p>
          <a:p>
            <a:pPr marL="114300" indent="0">
              <a:buNone/>
            </a:pPr>
            <a:endParaRPr lang="en-CA" sz="2800" dirty="0"/>
          </a:p>
        </p:txBody>
      </p:sp>
    </p:spTree>
    <p:extLst>
      <p:ext uri="{BB962C8B-B14F-4D97-AF65-F5344CB8AC3E}">
        <p14:creationId xmlns:p14="http://schemas.microsoft.com/office/powerpoint/2010/main" val="128318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Today’s Agenda</a:t>
            </a:r>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CA" sz="2800" dirty="0"/>
              <a:t>So, what’s a Scythian?</a:t>
            </a:r>
          </a:p>
          <a:p>
            <a:pPr marL="571500" indent="-457200">
              <a:buFont typeface="+mj-lt"/>
              <a:buAutoNum type="arabicPeriod"/>
            </a:pPr>
            <a:r>
              <a:rPr lang="en-CA" sz="2800" dirty="0"/>
              <a:t>Your Bible readings</a:t>
            </a:r>
          </a:p>
          <a:p>
            <a:pPr marL="571500" indent="-457200">
              <a:buFont typeface="+mj-lt"/>
              <a:buAutoNum type="arabicPeriod"/>
            </a:pPr>
            <a:r>
              <a:rPr lang="en-CA" sz="2800" dirty="0"/>
              <a:t>Your Vocabulary</a:t>
            </a:r>
          </a:p>
          <a:p>
            <a:pPr marL="571500" indent="-457200">
              <a:buFont typeface="+mj-lt"/>
              <a:buAutoNum type="arabicPeriod"/>
            </a:pPr>
            <a:r>
              <a:rPr lang="en-CA" sz="2800" dirty="0"/>
              <a:t>Interpreting the Gospels</a:t>
            </a:r>
          </a:p>
          <a:p>
            <a:pPr marL="571500" indent="-457200">
              <a:buFont typeface="+mj-lt"/>
              <a:buAutoNum type="arabicPeriod"/>
            </a:pPr>
            <a:r>
              <a:rPr lang="en-CA" sz="2800" dirty="0"/>
              <a:t>Understanding the Parables</a:t>
            </a:r>
          </a:p>
          <a:p>
            <a:pPr marL="114300" indent="0">
              <a:buNone/>
            </a:pPr>
            <a:endParaRPr lang="en-CA" sz="2800" dirty="0"/>
          </a:p>
        </p:txBody>
      </p:sp>
    </p:spTree>
    <p:extLst>
      <p:ext uri="{BB962C8B-B14F-4D97-AF65-F5344CB8AC3E}">
        <p14:creationId xmlns:p14="http://schemas.microsoft.com/office/powerpoint/2010/main" val="436537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Parables: Terms</a:t>
            </a:r>
          </a:p>
        </p:txBody>
      </p:sp>
      <p:sp>
        <p:nvSpPr>
          <p:cNvPr id="3" name="Content Placeholder 2"/>
          <p:cNvSpPr>
            <a:spLocks noGrp="1"/>
          </p:cNvSpPr>
          <p:nvPr>
            <p:ph idx="1"/>
          </p:nvPr>
        </p:nvSpPr>
        <p:spPr/>
        <p:txBody>
          <a:bodyPr>
            <a:noAutofit/>
          </a:bodyPr>
          <a:lstStyle/>
          <a:p>
            <a:pPr marL="411480" lvl="1" indent="0">
              <a:buNone/>
            </a:pPr>
            <a:r>
              <a:rPr lang="en-CA" sz="4000" i="1" dirty="0"/>
              <a:t>Metaphor</a:t>
            </a:r>
          </a:p>
          <a:p>
            <a:pPr marL="114300" indent="0">
              <a:buNone/>
            </a:pPr>
            <a:r>
              <a:rPr lang="en-CA" sz="2800" dirty="0"/>
              <a:t>“In general usage, an implied comparison in which the characteristics, qualities or actions of one thing are applied to another (e.g., speaking of God as shepherd).”</a:t>
            </a:r>
            <a:endParaRPr lang="en-CA" sz="4000" dirty="0"/>
          </a:p>
        </p:txBody>
      </p:sp>
    </p:spTree>
    <p:extLst>
      <p:ext uri="{BB962C8B-B14F-4D97-AF65-F5344CB8AC3E}">
        <p14:creationId xmlns:p14="http://schemas.microsoft.com/office/powerpoint/2010/main" val="2707672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Parables: Terms</a:t>
            </a:r>
          </a:p>
        </p:txBody>
      </p:sp>
      <p:sp>
        <p:nvSpPr>
          <p:cNvPr id="3" name="Content Placeholder 2"/>
          <p:cNvSpPr>
            <a:spLocks noGrp="1"/>
          </p:cNvSpPr>
          <p:nvPr>
            <p:ph idx="1"/>
          </p:nvPr>
        </p:nvSpPr>
        <p:spPr/>
        <p:txBody>
          <a:bodyPr>
            <a:noAutofit/>
          </a:bodyPr>
          <a:lstStyle/>
          <a:p>
            <a:pPr marL="411480" lvl="1" indent="0">
              <a:buNone/>
            </a:pPr>
            <a:r>
              <a:rPr lang="en-CA" sz="4800" i="1" dirty="0"/>
              <a:t>Simile</a:t>
            </a:r>
          </a:p>
          <a:p>
            <a:pPr marL="114300" indent="0">
              <a:buNone/>
            </a:pPr>
            <a:r>
              <a:rPr lang="en-CA" sz="3200" dirty="0"/>
              <a:t>A comparison of two basically unlike things, frequently using the word </a:t>
            </a:r>
            <a:r>
              <a:rPr lang="en-CA" sz="3200" i="1" dirty="0"/>
              <a:t>like or as (Lat. </a:t>
            </a:r>
            <a:r>
              <a:rPr lang="en-CA" sz="3200" i="1" dirty="0" err="1"/>
              <a:t>similis</a:t>
            </a:r>
            <a:r>
              <a:rPr lang="en-CA" sz="3200" i="1" dirty="0"/>
              <a:t>, “alike”). See 1 Corinthians 3:10.</a:t>
            </a:r>
          </a:p>
          <a:p>
            <a:pPr marL="114300" indent="0">
              <a:buNone/>
            </a:pPr>
            <a:r>
              <a:rPr lang="en-CA" sz="2800" dirty="0"/>
              <a:t>1 Corinthians 3:10 (NIV) </a:t>
            </a:r>
          </a:p>
          <a:p>
            <a:pPr marL="114300" indent="0">
              <a:buNone/>
            </a:pPr>
            <a:r>
              <a:rPr lang="en-CA" sz="2800" baseline="30000" dirty="0"/>
              <a:t>10</a:t>
            </a:r>
            <a:r>
              <a:rPr lang="en-CA" sz="2800" dirty="0"/>
              <a:t> By the grace God has given me, I laid a foundation as a wise builder, and someone else is building on it. But each one should build with care. </a:t>
            </a:r>
          </a:p>
          <a:p>
            <a:endParaRPr lang="en-CA" sz="3200" i="1" dirty="0"/>
          </a:p>
        </p:txBody>
      </p:sp>
    </p:spTree>
    <p:extLst>
      <p:ext uri="{BB962C8B-B14F-4D97-AF65-F5344CB8AC3E}">
        <p14:creationId xmlns:p14="http://schemas.microsoft.com/office/powerpoint/2010/main" val="936260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endParaRPr lang="en-CA"/>
          </a:p>
        </p:txBody>
      </p:sp>
      <p:pic>
        <p:nvPicPr>
          <p:cNvPr id="4" name="Picture 3"/>
          <p:cNvPicPr>
            <a:picLocks noChangeAspect="1"/>
          </p:cNvPicPr>
          <p:nvPr/>
        </p:nvPicPr>
        <p:blipFill>
          <a:blip r:embed="rId2"/>
          <a:stretch>
            <a:fillRect/>
          </a:stretch>
        </p:blipFill>
        <p:spPr>
          <a:xfrm>
            <a:off x="455189" y="1772816"/>
            <a:ext cx="7498473" cy="3672408"/>
          </a:xfrm>
          <a:prstGeom prst="rect">
            <a:avLst/>
          </a:prstGeom>
        </p:spPr>
      </p:pic>
    </p:spTree>
    <p:extLst>
      <p:ext uri="{BB962C8B-B14F-4D97-AF65-F5344CB8AC3E}">
        <p14:creationId xmlns:p14="http://schemas.microsoft.com/office/powerpoint/2010/main" val="687393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Assignment on Parables</a:t>
            </a:r>
          </a:p>
        </p:txBody>
      </p:sp>
      <p:sp>
        <p:nvSpPr>
          <p:cNvPr id="3" name="Content Placeholder 2"/>
          <p:cNvSpPr>
            <a:spLocks noGrp="1"/>
          </p:cNvSpPr>
          <p:nvPr>
            <p:ph idx="1"/>
          </p:nvPr>
        </p:nvSpPr>
        <p:spPr/>
        <p:txBody>
          <a:bodyPr>
            <a:normAutofit/>
          </a:bodyPr>
          <a:lstStyle/>
          <a:p>
            <a:r>
              <a:rPr lang="en-CA" sz="2800" dirty="0"/>
              <a:t>Read Matthew 13</a:t>
            </a:r>
          </a:p>
          <a:p>
            <a:r>
              <a:rPr lang="en-CA" sz="2800" dirty="0"/>
              <a:t>Select a parable. Does this parable occur in other Gospels?</a:t>
            </a:r>
          </a:p>
          <a:p>
            <a:r>
              <a:rPr lang="en-CA" sz="2800" dirty="0"/>
              <a:t>Locate the pericope</a:t>
            </a:r>
          </a:p>
          <a:p>
            <a:r>
              <a:rPr lang="en-CA" sz="2800" dirty="0"/>
              <a:t>Do the worksheet based upon that parable</a:t>
            </a:r>
          </a:p>
        </p:txBody>
      </p:sp>
    </p:spTree>
    <p:extLst>
      <p:ext uri="{BB962C8B-B14F-4D97-AF65-F5344CB8AC3E}">
        <p14:creationId xmlns:p14="http://schemas.microsoft.com/office/powerpoint/2010/main" val="280430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Understanding the Gospels</a:t>
            </a:r>
          </a:p>
        </p:txBody>
      </p:sp>
      <p:sp>
        <p:nvSpPr>
          <p:cNvPr id="5" name="Text Placeholder 4"/>
          <p:cNvSpPr>
            <a:spLocks noGrp="1"/>
          </p:cNvSpPr>
          <p:nvPr>
            <p:ph type="body" idx="1"/>
          </p:nvPr>
        </p:nvSpPr>
        <p:spPr/>
        <p:txBody>
          <a:bodyPr/>
          <a:lstStyle/>
          <a:p>
            <a:r>
              <a:rPr lang="en-CA" dirty="0"/>
              <a:t>Lecture 9</a:t>
            </a:r>
          </a:p>
        </p:txBody>
      </p:sp>
    </p:spTree>
    <p:extLst>
      <p:ext uri="{BB962C8B-B14F-4D97-AF65-F5344CB8AC3E}">
        <p14:creationId xmlns:p14="http://schemas.microsoft.com/office/powerpoint/2010/main" val="2904041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764704"/>
            <a:ext cx="8272411" cy="5956136"/>
          </a:xfrm>
          <a:prstGeom prst="rect">
            <a:avLst/>
          </a:prstGeom>
        </p:spPr>
      </p:pic>
    </p:spTree>
    <p:extLst>
      <p:ext uri="{BB962C8B-B14F-4D97-AF65-F5344CB8AC3E}">
        <p14:creationId xmlns:p14="http://schemas.microsoft.com/office/powerpoint/2010/main" val="1453470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Gospels: Terms</a:t>
            </a:r>
          </a:p>
        </p:txBody>
      </p:sp>
      <p:sp>
        <p:nvSpPr>
          <p:cNvPr id="3" name="Content Placeholder 2"/>
          <p:cNvSpPr>
            <a:spLocks noGrp="1"/>
          </p:cNvSpPr>
          <p:nvPr>
            <p:ph idx="1"/>
          </p:nvPr>
        </p:nvSpPr>
        <p:spPr/>
        <p:txBody>
          <a:bodyPr>
            <a:noAutofit/>
          </a:bodyPr>
          <a:lstStyle/>
          <a:p>
            <a:pPr marL="411480" lvl="1" indent="0">
              <a:buNone/>
            </a:pPr>
            <a:r>
              <a:rPr lang="en-CA" sz="3600" i="1" dirty="0"/>
              <a:t>Synoptic</a:t>
            </a:r>
          </a:p>
          <a:p>
            <a:pPr marL="114300" indent="0">
              <a:buNone/>
            </a:pPr>
            <a:r>
              <a:rPr lang="en-CA" sz="3200" dirty="0"/>
              <a:t>Term applied to Matthew, Mark, and Luke because they see the ministry of Jesus from generally the same point of view, which is quite different from that of the Gospel of John.</a:t>
            </a:r>
          </a:p>
          <a:p>
            <a:pPr lvl="1"/>
            <a:r>
              <a:rPr lang="en-CA" sz="2800" dirty="0"/>
              <a:t> </a:t>
            </a:r>
            <a:r>
              <a:rPr lang="en-CA" dirty="0"/>
              <a:t>Walter A. Elwell and Barry J. </a:t>
            </a:r>
            <a:r>
              <a:rPr lang="en-CA" dirty="0" err="1"/>
              <a:t>Beitzel</a:t>
            </a:r>
            <a:r>
              <a:rPr lang="en-CA" dirty="0"/>
              <a:t>, Baker Encyclopedia of the Bible (Grand Rapids, MI: Baker Book House, 1988), 2008.</a:t>
            </a:r>
          </a:p>
          <a:p>
            <a:pPr marL="411480" lvl="1" indent="0">
              <a:buNone/>
            </a:pPr>
            <a:endParaRPr lang="en-CA" sz="3600" dirty="0"/>
          </a:p>
          <a:p>
            <a:pPr marL="411480" lvl="1" indent="0">
              <a:buNone/>
            </a:pPr>
            <a:endParaRPr lang="en-CA" sz="3600" dirty="0"/>
          </a:p>
        </p:txBody>
      </p:sp>
    </p:spTree>
    <p:extLst>
      <p:ext uri="{BB962C8B-B14F-4D97-AF65-F5344CB8AC3E}">
        <p14:creationId xmlns:p14="http://schemas.microsoft.com/office/powerpoint/2010/main" val="131886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Gospels: Terms</a:t>
            </a:r>
          </a:p>
        </p:txBody>
      </p:sp>
      <p:sp>
        <p:nvSpPr>
          <p:cNvPr id="3" name="Content Placeholder 2"/>
          <p:cNvSpPr>
            <a:spLocks noGrp="1"/>
          </p:cNvSpPr>
          <p:nvPr>
            <p:ph idx="1"/>
          </p:nvPr>
        </p:nvSpPr>
        <p:spPr/>
        <p:txBody>
          <a:bodyPr>
            <a:noAutofit/>
          </a:bodyPr>
          <a:lstStyle/>
          <a:p>
            <a:pPr marL="411480" lvl="1" indent="0">
              <a:buNone/>
            </a:pPr>
            <a:r>
              <a:rPr lang="en-CA" sz="2800" b="1" dirty="0"/>
              <a:t>Harmony</a:t>
            </a:r>
            <a:r>
              <a:rPr lang="en-CA" sz="2800" dirty="0"/>
              <a:t> of the Gospels: “A work that seeks to harmonize the four Gospel accounts. Sometimes ‘harmony’ is used synonymously with synopsis of the Gospels or a Gospel parallel, but the function of a harmony is to interrelate the four Gospel accounts into a single continuous story of Jesus. A synopsis is a tool for the critical study of the Gospels that sets out the various </a:t>
            </a:r>
            <a:r>
              <a:rPr lang="en-CA" sz="2800" dirty="0" err="1"/>
              <a:t>pericopes</a:t>
            </a:r>
            <a:r>
              <a:rPr lang="en-CA" sz="2800" dirty="0"/>
              <a:t> of Matthew, Mark and Luke (and sometimes John) in parallel columns for detailed comparison and analysis.”</a:t>
            </a:r>
          </a:p>
          <a:p>
            <a:pPr marL="411480" lvl="1" indent="0">
              <a:buNone/>
            </a:pPr>
            <a:endParaRPr lang="en-CA" sz="2800" dirty="0"/>
          </a:p>
        </p:txBody>
      </p:sp>
    </p:spTree>
    <p:extLst>
      <p:ext uri="{BB962C8B-B14F-4D97-AF65-F5344CB8AC3E}">
        <p14:creationId xmlns:p14="http://schemas.microsoft.com/office/powerpoint/2010/main" val="259229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Nature of the Gospels</a:t>
            </a:r>
          </a:p>
        </p:txBody>
      </p:sp>
      <p:sp>
        <p:nvSpPr>
          <p:cNvPr id="3" name="Content Placeholder 2"/>
          <p:cNvSpPr>
            <a:spLocks noGrp="1"/>
          </p:cNvSpPr>
          <p:nvPr>
            <p:ph idx="1"/>
          </p:nvPr>
        </p:nvSpPr>
        <p:spPr/>
        <p:txBody>
          <a:bodyPr>
            <a:noAutofit/>
          </a:bodyPr>
          <a:lstStyle/>
          <a:p>
            <a:pPr marL="114300" indent="0">
              <a:buNone/>
            </a:pPr>
            <a:r>
              <a:rPr lang="en-CA" sz="3200" dirty="0"/>
              <a:t>“Two Levels”</a:t>
            </a:r>
          </a:p>
          <a:p>
            <a:pPr marL="114300" indent="0">
              <a:buNone/>
            </a:pPr>
            <a:r>
              <a:rPr lang="en-CA" sz="3200" i="1" dirty="0"/>
              <a:t>First, there was the purely historical concern that this is who Jesus was and this is what he said and did; and this is the Jesus—crucified and raised from the dead—whom we now worship as the risen and exalted Lord. </a:t>
            </a:r>
            <a:endParaRPr lang="en-CA" sz="2800" dirty="0"/>
          </a:p>
        </p:txBody>
      </p:sp>
    </p:spTree>
    <p:extLst>
      <p:ext uri="{BB962C8B-B14F-4D97-AF65-F5344CB8AC3E}">
        <p14:creationId xmlns:p14="http://schemas.microsoft.com/office/powerpoint/2010/main" val="169387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Nature of the Gospels</a:t>
            </a:r>
          </a:p>
        </p:txBody>
      </p:sp>
      <p:sp>
        <p:nvSpPr>
          <p:cNvPr id="3" name="Content Placeholder 2"/>
          <p:cNvSpPr>
            <a:spLocks noGrp="1"/>
          </p:cNvSpPr>
          <p:nvPr>
            <p:ph idx="1"/>
          </p:nvPr>
        </p:nvSpPr>
        <p:spPr/>
        <p:txBody>
          <a:bodyPr>
            <a:noAutofit/>
          </a:bodyPr>
          <a:lstStyle/>
          <a:p>
            <a:pPr marL="114300" indent="0">
              <a:buNone/>
            </a:pPr>
            <a:r>
              <a:rPr lang="en-CA" sz="3200" dirty="0"/>
              <a:t>“Two Levels”</a:t>
            </a:r>
          </a:p>
          <a:p>
            <a:pPr marL="114300" indent="0">
              <a:buNone/>
            </a:pPr>
            <a:r>
              <a:rPr lang="en-CA" sz="3200" i="1" dirty="0"/>
              <a:t>Second, there was the existential concern of retelling this story for the needs of later communities that did not speak Aramaic but Greek, and that did not live in a basically rural, agricultural, and Jewish setting, but in Rome, or Ephesus, or Antioch, where the gospel was encountering an urban, pagan environment.</a:t>
            </a:r>
          </a:p>
          <a:p>
            <a:pPr marL="114300" indent="0">
              <a:buNone/>
            </a:pPr>
            <a:endParaRPr lang="en-CA" sz="2800" dirty="0"/>
          </a:p>
          <a:p>
            <a:endParaRPr lang="en-CA" sz="2800" dirty="0"/>
          </a:p>
          <a:p>
            <a:endParaRPr lang="en-CA" sz="2800" dirty="0"/>
          </a:p>
        </p:txBody>
      </p:sp>
    </p:spTree>
    <p:extLst>
      <p:ext uri="{BB962C8B-B14F-4D97-AF65-F5344CB8AC3E}">
        <p14:creationId xmlns:p14="http://schemas.microsoft.com/office/powerpoint/2010/main" val="1693264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Understanding the Gospels</a:t>
            </a:r>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CA" sz="2800" dirty="0"/>
              <a:t>Historical Setting of Jesus</a:t>
            </a:r>
          </a:p>
          <a:p>
            <a:pPr marL="571500" indent="-457200">
              <a:buFont typeface="+mj-lt"/>
              <a:buAutoNum type="arabicPeriod"/>
            </a:pPr>
            <a:r>
              <a:rPr lang="en-CA" sz="2800" dirty="0"/>
              <a:t>Historical Context of the Writers</a:t>
            </a:r>
          </a:p>
        </p:txBody>
      </p:sp>
    </p:spTree>
    <p:extLst>
      <p:ext uri="{BB962C8B-B14F-4D97-AF65-F5344CB8AC3E}">
        <p14:creationId xmlns:p14="http://schemas.microsoft.com/office/powerpoint/2010/main" val="34318664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5664</TotalTime>
  <Words>1344</Words>
  <Application>Microsoft Office PowerPoint</Application>
  <PresentationFormat>On-screen Show (4:3)</PresentationFormat>
  <Paragraphs>99</Paragraphs>
  <Slides>23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Cambria</vt:lpstr>
      <vt:lpstr>Times New Roman</vt:lpstr>
      <vt:lpstr>Adjacency</vt:lpstr>
      <vt:lpstr>Introduction to Biblical Interpretation Lecture 9</vt:lpstr>
      <vt:lpstr>Today’s Agenda</vt:lpstr>
      <vt:lpstr>Understanding the Gospels</vt:lpstr>
      <vt:lpstr>PowerPoint Presentation</vt:lpstr>
      <vt:lpstr>The Gospels: Terms</vt:lpstr>
      <vt:lpstr>The Gospels: Terms</vt:lpstr>
      <vt:lpstr>The Nature of the Gospels</vt:lpstr>
      <vt:lpstr>The Nature of the Gospels</vt:lpstr>
      <vt:lpstr>Understanding the Gospels</vt:lpstr>
      <vt:lpstr>Historical Setting: An Example</vt:lpstr>
      <vt:lpstr>PowerPoint Presentation</vt:lpstr>
      <vt:lpstr>Historical Notes</vt:lpstr>
      <vt:lpstr>Historical Context</vt:lpstr>
      <vt:lpstr>Historical Context</vt:lpstr>
      <vt:lpstr>Historical Context </vt:lpstr>
      <vt:lpstr>Historical Context </vt:lpstr>
      <vt:lpstr>Historical Context </vt:lpstr>
      <vt:lpstr>Interpreting Parables</vt:lpstr>
      <vt:lpstr>Parables: Terms</vt:lpstr>
      <vt:lpstr>Parables: Terms</vt:lpstr>
      <vt:lpstr>Parables: Terms</vt:lpstr>
      <vt:lpstr>PowerPoint Presentation</vt:lpstr>
      <vt:lpstr>Assignment on Parables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Biblical Interpretation Lecture 1</dc:title>
  <dc:creator>Scott</dc:creator>
  <cp:lastModifiedBy>Scott Jacobsen</cp:lastModifiedBy>
  <cp:revision>144</cp:revision>
  <dcterms:created xsi:type="dcterms:W3CDTF">2016-09-06T18:24:03Z</dcterms:created>
  <dcterms:modified xsi:type="dcterms:W3CDTF">2016-10-19T16:42:15Z</dcterms:modified>
</cp:coreProperties>
</file>