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2"/>
  </p:notesMasterIdLst>
  <p:sldIdLst>
    <p:sldId id="256" r:id="rId2"/>
    <p:sldId id="324" r:id="rId3"/>
    <p:sldId id="308" r:id="rId4"/>
    <p:sldId id="313" r:id="rId5"/>
    <p:sldId id="314" r:id="rId6"/>
    <p:sldId id="315" r:id="rId7"/>
    <p:sldId id="311" r:id="rId8"/>
    <p:sldId id="307" r:id="rId9"/>
    <p:sldId id="312" r:id="rId10"/>
    <p:sldId id="309" r:id="rId11"/>
    <p:sldId id="310" r:id="rId12"/>
    <p:sldId id="316" r:id="rId13"/>
    <p:sldId id="317" r:id="rId14"/>
    <p:sldId id="318" r:id="rId15"/>
    <p:sldId id="319" r:id="rId16"/>
    <p:sldId id="320" r:id="rId17"/>
    <p:sldId id="322" r:id="rId18"/>
    <p:sldId id="323" r:id="rId19"/>
    <p:sldId id="321" r:id="rId20"/>
    <p:sldId id="32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660"/>
  </p:normalViewPr>
  <p:slideViewPr>
    <p:cSldViewPr showGuides="1">
      <p:cViewPr varScale="1">
        <p:scale>
          <a:sx n="66" d="100"/>
          <a:sy n="66" d="100"/>
        </p:scale>
        <p:origin x="136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A889D7-483F-4481-A1A9-EFBB562BF073}" type="datetimeFigureOut">
              <a:rPr lang="en-CA" smtClean="0"/>
              <a:t>2016-10-05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D191E9-9DBC-4200-8AAD-CF5964C5BB4A}" type="slidenum">
              <a:rPr lang="en-CA" smtClean="0"/>
              <a:t>‹#›</a:t>
            </a:fld>
            <a:endParaRPr lang="en-CA"/>
          </a:p>
        </p:txBody>
      </p:sp>
    </p:spTree>
    <p:extLst>
      <p:ext uri="{BB962C8B-B14F-4D97-AF65-F5344CB8AC3E}">
        <p14:creationId xmlns:p14="http://schemas.microsoft.com/office/powerpoint/2010/main" val="1203717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Test</a:t>
            </a:r>
            <a:r>
              <a:rPr lang="en-CA" baseline="0" dirty="0"/>
              <a:t> note</a:t>
            </a:r>
          </a:p>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16</a:t>
            </a:fld>
            <a:endParaRPr lang="en-CA"/>
          </a:p>
        </p:txBody>
      </p:sp>
    </p:spTree>
    <p:extLst>
      <p:ext uri="{BB962C8B-B14F-4D97-AF65-F5344CB8AC3E}">
        <p14:creationId xmlns:p14="http://schemas.microsoft.com/office/powerpoint/2010/main" val="420406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06FD32-DFA5-4526-B97B-6EE01C97BB2A}" type="datetime1">
              <a:rPr lang="en-CA" smtClean="0"/>
              <a:t>2016-10-05</a:t>
            </a:fld>
            <a:endParaRPr lang="en-CA"/>
          </a:p>
        </p:txBody>
      </p:sp>
      <p:sp>
        <p:nvSpPr>
          <p:cNvPr id="5" name="Footer Placeholder 4"/>
          <p:cNvSpPr>
            <a:spLocks noGrp="1"/>
          </p:cNvSpPr>
          <p:nvPr>
            <p:ph type="ftr" sz="quarter" idx="11"/>
          </p:nvPr>
        </p:nvSpPr>
        <p:spPr/>
        <p:txBody>
          <a:bodyPr/>
          <a:lstStyle/>
          <a:p>
            <a:r>
              <a:rPr lang="en-CA"/>
              <a:t>http://www.scottljacobsen.com/student-site-for-interpretation-course/</a:t>
            </a:r>
          </a:p>
        </p:txBody>
      </p:sp>
      <p:sp>
        <p:nvSpPr>
          <p:cNvPr id="6" name="Slide Number Placeholder 5"/>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099406-051B-4E05-9C71-482CB11181E3}" type="datetime1">
              <a:rPr lang="en-CA" smtClean="0"/>
              <a:t>2016-10-05</a:t>
            </a:fld>
            <a:endParaRPr lang="en-CA"/>
          </a:p>
        </p:txBody>
      </p:sp>
      <p:sp>
        <p:nvSpPr>
          <p:cNvPr id="5" name="Footer Placeholder 4"/>
          <p:cNvSpPr>
            <a:spLocks noGrp="1"/>
          </p:cNvSpPr>
          <p:nvPr>
            <p:ph type="ftr" sz="quarter" idx="11"/>
          </p:nvPr>
        </p:nvSpPr>
        <p:spPr/>
        <p:txBody>
          <a:bodyPr/>
          <a:lstStyle/>
          <a:p>
            <a:r>
              <a:rPr lang="en-CA"/>
              <a:t>http://www.scottljacobsen.com/student-site-for-interpretation-course/</a:t>
            </a:r>
          </a:p>
        </p:txBody>
      </p:sp>
      <p:sp>
        <p:nvSpPr>
          <p:cNvPr id="6" name="Slide Number Placeholder 5"/>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BB1D6D-60C2-4B4C-946C-39825F5A9B25}" type="datetime1">
              <a:rPr lang="en-CA" smtClean="0"/>
              <a:t>2016-10-05</a:t>
            </a:fld>
            <a:endParaRPr lang="en-CA"/>
          </a:p>
        </p:txBody>
      </p:sp>
      <p:sp>
        <p:nvSpPr>
          <p:cNvPr id="5" name="Footer Placeholder 4"/>
          <p:cNvSpPr>
            <a:spLocks noGrp="1"/>
          </p:cNvSpPr>
          <p:nvPr>
            <p:ph type="ftr" sz="quarter" idx="11"/>
          </p:nvPr>
        </p:nvSpPr>
        <p:spPr/>
        <p:txBody>
          <a:bodyPr/>
          <a:lstStyle/>
          <a:p>
            <a:r>
              <a:rPr lang="en-CA"/>
              <a:t>http://www.scottljacobsen.com/student-site-for-interpretation-course/</a:t>
            </a:r>
          </a:p>
        </p:txBody>
      </p:sp>
      <p:sp>
        <p:nvSpPr>
          <p:cNvPr id="6" name="Slide Number Placeholder 5"/>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1FC7B3-2E8D-4C64-B5AF-C2987EEED2E5}" type="datetime1">
              <a:rPr lang="en-CA" smtClean="0"/>
              <a:t>2016-10-05</a:t>
            </a:fld>
            <a:endParaRPr lang="en-CA"/>
          </a:p>
        </p:txBody>
      </p:sp>
      <p:sp>
        <p:nvSpPr>
          <p:cNvPr id="5" name="Footer Placeholder 4"/>
          <p:cNvSpPr>
            <a:spLocks noGrp="1"/>
          </p:cNvSpPr>
          <p:nvPr>
            <p:ph type="ftr" sz="quarter" idx="11"/>
          </p:nvPr>
        </p:nvSpPr>
        <p:spPr/>
        <p:txBody>
          <a:bodyPr/>
          <a:lstStyle/>
          <a:p>
            <a:r>
              <a:rPr lang="en-CA"/>
              <a:t>http://www.scottljacobsen.com/student-site-for-interpretation-course/</a:t>
            </a:r>
          </a:p>
        </p:txBody>
      </p:sp>
      <p:sp>
        <p:nvSpPr>
          <p:cNvPr id="6" name="Slide Number Placeholder 5"/>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8FEDD3-32CC-4182-AB84-47FFCA3A9FB2}" type="datetime1">
              <a:rPr lang="en-CA" smtClean="0"/>
              <a:t>2016-10-05</a:t>
            </a:fld>
            <a:endParaRPr lang="en-CA"/>
          </a:p>
        </p:txBody>
      </p:sp>
      <p:sp>
        <p:nvSpPr>
          <p:cNvPr id="5" name="Footer Placeholder 4"/>
          <p:cNvSpPr>
            <a:spLocks noGrp="1"/>
          </p:cNvSpPr>
          <p:nvPr>
            <p:ph type="ftr" sz="quarter" idx="11"/>
          </p:nvPr>
        </p:nvSpPr>
        <p:spPr/>
        <p:txBody>
          <a:bodyPr/>
          <a:lstStyle/>
          <a:p>
            <a:r>
              <a:rPr lang="en-CA"/>
              <a:t>http://www.scottljacobsen.com/student-site-for-interpretation-course/</a:t>
            </a:r>
          </a:p>
        </p:txBody>
      </p:sp>
      <p:sp>
        <p:nvSpPr>
          <p:cNvPr id="6" name="Slide Number Placeholder 5"/>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6A7E87-3E86-4CEB-B9CF-3DF5BBA0CECE}" type="datetime1">
              <a:rPr lang="en-CA" smtClean="0"/>
              <a:t>2016-10-05</a:t>
            </a:fld>
            <a:endParaRPr lang="en-CA"/>
          </a:p>
        </p:txBody>
      </p:sp>
      <p:sp>
        <p:nvSpPr>
          <p:cNvPr id="6" name="Footer Placeholder 5"/>
          <p:cNvSpPr>
            <a:spLocks noGrp="1"/>
          </p:cNvSpPr>
          <p:nvPr>
            <p:ph type="ftr" sz="quarter" idx="11"/>
          </p:nvPr>
        </p:nvSpPr>
        <p:spPr/>
        <p:txBody>
          <a:bodyPr/>
          <a:lstStyle/>
          <a:p>
            <a:r>
              <a:rPr lang="en-CA"/>
              <a:t>http://www.scottljacobsen.com/student-site-for-interpretation-course/</a:t>
            </a:r>
          </a:p>
        </p:txBody>
      </p:sp>
      <p:sp>
        <p:nvSpPr>
          <p:cNvPr id="7" name="Slide Number Placeholder 6"/>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D3D59E-EF18-442E-80F0-4E3362D568AD}" type="datetime1">
              <a:rPr lang="en-CA" smtClean="0"/>
              <a:t>2016-10-05</a:t>
            </a:fld>
            <a:endParaRPr lang="en-CA"/>
          </a:p>
        </p:txBody>
      </p:sp>
      <p:sp>
        <p:nvSpPr>
          <p:cNvPr id="8" name="Footer Placeholder 7"/>
          <p:cNvSpPr>
            <a:spLocks noGrp="1"/>
          </p:cNvSpPr>
          <p:nvPr>
            <p:ph type="ftr" sz="quarter" idx="11"/>
          </p:nvPr>
        </p:nvSpPr>
        <p:spPr/>
        <p:txBody>
          <a:bodyPr/>
          <a:lstStyle/>
          <a:p>
            <a:r>
              <a:rPr lang="en-CA"/>
              <a:t>http://www.scottljacobsen.com/student-site-for-interpretation-course/</a:t>
            </a:r>
          </a:p>
        </p:txBody>
      </p:sp>
      <p:sp>
        <p:nvSpPr>
          <p:cNvPr id="9" name="Slide Number Placeholder 8"/>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494F6C-7B5B-46CE-A641-A914EED12545}" type="datetime1">
              <a:rPr lang="en-CA" smtClean="0"/>
              <a:t>2016-10-05</a:t>
            </a:fld>
            <a:endParaRPr lang="en-CA"/>
          </a:p>
        </p:txBody>
      </p:sp>
      <p:sp>
        <p:nvSpPr>
          <p:cNvPr id="4" name="Footer Placeholder 3"/>
          <p:cNvSpPr>
            <a:spLocks noGrp="1"/>
          </p:cNvSpPr>
          <p:nvPr>
            <p:ph type="ftr" sz="quarter" idx="11"/>
          </p:nvPr>
        </p:nvSpPr>
        <p:spPr/>
        <p:txBody>
          <a:bodyPr/>
          <a:lstStyle/>
          <a:p>
            <a:r>
              <a:rPr lang="en-CA"/>
              <a:t>http://www.scottljacobsen.com/student-site-for-interpretation-course/</a:t>
            </a:r>
          </a:p>
        </p:txBody>
      </p:sp>
      <p:sp>
        <p:nvSpPr>
          <p:cNvPr id="5" name="Slide Number Placeholder 4"/>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951E1-520C-41D5-BF2D-769BC950D8E0}" type="datetime1">
              <a:rPr lang="en-CA" smtClean="0"/>
              <a:t>2016-10-05</a:t>
            </a:fld>
            <a:endParaRPr lang="en-CA"/>
          </a:p>
        </p:txBody>
      </p:sp>
      <p:sp>
        <p:nvSpPr>
          <p:cNvPr id="3" name="Footer Placeholder 2"/>
          <p:cNvSpPr>
            <a:spLocks noGrp="1"/>
          </p:cNvSpPr>
          <p:nvPr>
            <p:ph type="ftr" sz="quarter" idx="11"/>
          </p:nvPr>
        </p:nvSpPr>
        <p:spPr/>
        <p:txBody>
          <a:bodyPr/>
          <a:lstStyle/>
          <a:p>
            <a:r>
              <a:rPr lang="en-CA"/>
              <a:t>http://www.scottljacobsen.com/student-site-for-interpretation-course/</a:t>
            </a:r>
          </a:p>
        </p:txBody>
      </p:sp>
      <p:sp>
        <p:nvSpPr>
          <p:cNvPr id="4" name="Slide Number Placeholder 3"/>
          <p:cNvSpPr>
            <a:spLocks noGrp="1"/>
          </p:cNvSpPr>
          <p:nvPr>
            <p:ph type="sldNum" sz="quarter" idx="12"/>
          </p:nvPr>
        </p:nvSpPr>
        <p:spPr/>
        <p:txBody>
          <a:bodyPr/>
          <a:lstStyle/>
          <a:p>
            <a:fld id="{785AD609-80F5-4119-8007-1FBF8079BF07}"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72C756-C8BD-4C98-885D-D67536A61F21}" type="datetime1">
              <a:rPr lang="en-CA" smtClean="0"/>
              <a:t>2016-10-05</a:t>
            </a:fld>
            <a:endParaRPr lang="en-CA"/>
          </a:p>
        </p:txBody>
      </p:sp>
      <p:sp>
        <p:nvSpPr>
          <p:cNvPr id="6" name="Footer Placeholder 5"/>
          <p:cNvSpPr>
            <a:spLocks noGrp="1"/>
          </p:cNvSpPr>
          <p:nvPr>
            <p:ph type="ftr" sz="quarter" idx="11"/>
          </p:nvPr>
        </p:nvSpPr>
        <p:spPr/>
        <p:txBody>
          <a:bodyPr/>
          <a:lstStyle/>
          <a:p>
            <a:r>
              <a:rPr lang="en-CA"/>
              <a:t>http://www.scottljacobsen.com/student-site-for-interpretation-course/</a:t>
            </a:r>
          </a:p>
        </p:txBody>
      </p:sp>
      <p:sp>
        <p:nvSpPr>
          <p:cNvPr id="7" name="Slide Number Placeholder 6"/>
          <p:cNvSpPr>
            <a:spLocks noGrp="1"/>
          </p:cNvSpPr>
          <p:nvPr>
            <p:ph type="sldNum" sz="quarter" idx="12"/>
          </p:nvPr>
        </p:nvSpPr>
        <p:spPr/>
        <p:txBody>
          <a:bodyPr/>
          <a:lstStyle/>
          <a:p>
            <a:fld id="{785AD609-80F5-4119-8007-1FBF8079BF07}" type="slidenum">
              <a:rPr lang="en-CA" smtClean="0"/>
              <a:t>‹#›</a:t>
            </a:fld>
            <a:endParaRPr lang="en-CA"/>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4C24440-C7ED-44AE-B09D-EDDD7319D324}" type="datetime1">
              <a:rPr lang="en-CA" smtClean="0"/>
              <a:t>2016-10-05</a:t>
            </a:fld>
            <a:endParaRPr lang="en-CA"/>
          </a:p>
        </p:txBody>
      </p:sp>
      <p:sp>
        <p:nvSpPr>
          <p:cNvPr id="9" name="Slide Number Placeholder 8"/>
          <p:cNvSpPr>
            <a:spLocks noGrp="1"/>
          </p:cNvSpPr>
          <p:nvPr>
            <p:ph type="sldNum" sz="quarter" idx="11"/>
          </p:nvPr>
        </p:nvSpPr>
        <p:spPr/>
        <p:txBody>
          <a:bodyPr/>
          <a:lstStyle/>
          <a:p>
            <a:fld id="{785AD609-80F5-4119-8007-1FBF8079BF07}" type="slidenum">
              <a:rPr lang="en-CA" smtClean="0"/>
              <a:t>‹#›</a:t>
            </a:fld>
            <a:endParaRPr lang="en-CA"/>
          </a:p>
        </p:txBody>
      </p:sp>
      <p:sp>
        <p:nvSpPr>
          <p:cNvPr id="10" name="Footer Placeholder 9"/>
          <p:cNvSpPr>
            <a:spLocks noGrp="1"/>
          </p:cNvSpPr>
          <p:nvPr>
            <p:ph type="ftr" sz="quarter" idx="12"/>
          </p:nvPr>
        </p:nvSpPr>
        <p:spPr/>
        <p:txBody>
          <a:bodyPr/>
          <a:lstStyle/>
          <a:p>
            <a:r>
              <a:rPr lang="en-CA"/>
              <a:t>http://www.scottljacobsen.com/student-site-for-interpretation-course/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5AD609-80F5-4119-8007-1FBF8079BF07}" type="slidenum">
              <a:rPr lang="en-CA" smtClean="0"/>
              <a:t>‹#›</a:t>
            </a:fld>
            <a:endParaRPr lang="en-C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CA"/>
              <a:t>http://www.scottljacobsen.com/student-site-for-interpretation-course/</a:t>
            </a: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50E8A96-6698-4433-A1A2-9D5F14F6E4B5}" type="datetime1">
              <a:rPr lang="en-CA" smtClean="0"/>
              <a:t>2016-10-05</a:t>
            </a:fld>
            <a:endParaRPr lang="en-C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iblestudytools.com/concordances/" TargetMode="External"/><Relationship Id="rId2" Type="http://schemas.openxmlformats.org/officeDocument/2006/relationships/hyperlink" Target="https://www.backtothebible.ca/bible/?gclid=CjwKEAjwydK_BRDK34GenvLB61YSJACZ8da3Vz-_XFRsQMDwJ-_ierwWNThSdkM_RDNss3RQ-8rkghoCICPw_wc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a:t>Introduction to Biblical Interpretation</a:t>
            </a:r>
            <a:br>
              <a:rPr lang="en-CA" dirty="0"/>
            </a:br>
            <a:r>
              <a:rPr lang="en-CA" dirty="0"/>
              <a:t>Lecture 6</a:t>
            </a:r>
          </a:p>
        </p:txBody>
      </p:sp>
      <p:sp>
        <p:nvSpPr>
          <p:cNvPr id="3" name="Subtitle 2"/>
          <p:cNvSpPr>
            <a:spLocks noGrp="1"/>
          </p:cNvSpPr>
          <p:nvPr>
            <p:ph type="subTitle" idx="1"/>
          </p:nvPr>
        </p:nvSpPr>
        <p:spPr/>
        <p:txBody>
          <a:bodyPr/>
          <a:lstStyle/>
          <a:p>
            <a:r>
              <a:rPr lang="en-CA" dirty="0"/>
              <a:t>Maritime Christian College</a:t>
            </a:r>
          </a:p>
          <a:p>
            <a:r>
              <a:rPr lang="en-CA" dirty="0"/>
              <a:t>Scott Jacobsen, Instructor</a:t>
            </a:r>
          </a:p>
        </p:txBody>
      </p:sp>
    </p:spTree>
    <p:extLst>
      <p:ext uri="{BB962C8B-B14F-4D97-AF65-F5344CB8AC3E}">
        <p14:creationId xmlns:p14="http://schemas.microsoft.com/office/powerpoint/2010/main" val="952872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Narrative: Three Levels</a:t>
            </a:r>
          </a:p>
        </p:txBody>
      </p:sp>
      <p:sp>
        <p:nvSpPr>
          <p:cNvPr id="3" name="Content Placeholder 2"/>
          <p:cNvSpPr>
            <a:spLocks noGrp="1"/>
          </p:cNvSpPr>
          <p:nvPr>
            <p:ph idx="1"/>
          </p:nvPr>
        </p:nvSpPr>
        <p:spPr/>
        <p:txBody>
          <a:bodyPr>
            <a:normAutofit/>
          </a:bodyPr>
          <a:lstStyle/>
          <a:p>
            <a:pPr marL="114300" indent="0">
              <a:buNone/>
            </a:pPr>
            <a:r>
              <a:rPr lang="en-CA" sz="2800" dirty="0"/>
              <a:t>(from Fee and Stuart)</a:t>
            </a:r>
          </a:p>
          <a:p>
            <a:pPr marL="114300" indent="0">
              <a:buNone/>
            </a:pPr>
            <a:r>
              <a:rPr lang="en-CA" sz="2800" dirty="0"/>
              <a:t>3</a:t>
            </a:r>
            <a:r>
              <a:rPr lang="en-CA" sz="2800" baseline="30000" dirty="0"/>
              <a:t>rd</a:t>
            </a:r>
            <a:r>
              <a:rPr lang="en-CA" sz="2800" dirty="0"/>
              <a:t> Level: Metanarrative</a:t>
            </a:r>
          </a:p>
          <a:p>
            <a:pPr marL="114300" indent="0">
              <a:buNone/>
            </a:pPr>
            <a:r>
              <a:rPr lang="en-CA" sz="2800" dirty="0"/>
              <a:t>2</a:t>
            </a:r>
            <a:r>
              <a:rPr lang="en-CA" sz="2800" baseline="30000" dirty="0"/>
              <a:t>nd</a:t>
            </a:r>
            <a:r>
              <a:rPr lang="en-CA" sz="2800" dirty="0"/>
              <a:t> Level: the Covenant People of God</a:t>
            </a:r>
          </a:p>
          <a:p>
            <a:pPr marL="114300" indent="0">
              <a:buNone/>
            </a:pPr>
            <a:r>
              <a:rPr lang="en-CA" sz="2800" dirty="0"/>
              <a:t>1</a:t>
            </a:r>
            <a:r>
              <a:rPr lang="en-CA" sz="2800" baseline="30000" dirty="0"/>
              <a:t>st</a:t>
            </a:r>
            <a:r>
              <a:rPr lang="en-CA" sz="2800" dirty="0"/>
              <a:t> Level: the individual stories </a:t>
            </a:r>
          </a:p>
        </p:txBody>
      </p:sp>
    </p:spTree>
    <p:extLst>
      <p:ext uri="{BB962C8B-B14F-4D97-AF65-F5344CB8AC3E}">
        <p14:creationId xmlns:p14="http://schemas.microsoft.com/office/powerpoint/2010/main" val="2981156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891861"/>
            <a:ext cx="9144000" cy="3074276"/>
          </a:xfrm>
          <a:prstGeom prst="rect">
            <a:avLst/>
          </a:prstGeom>
        </p:spPr>
      </p:pic>
      <p:sp>
        <p:nvSpPr>
          <p:cNvPr id="3" name="Title 2"/>
          <p:cNvSpPr>
            <a:spLocks noGrp="1"/>
          </p:cNvSpPr>
          <p:nvPr>
            <p:ph type="title"/>
          </p:nvPr>
        </p:nvSpPr>
        <p:spPr/>
        <p:txBody>
          <a:bodyPr/>
          <a:lstStyle/>
          <a:p>
            <a:r>
              <a:rPr lang="en-CA" dirty="0"/>
              <a:t>The Metanarrative</a:t>
            </a:r>
          </a:p>
        </p:txBody>
      </p:sp>
      <p:sp>
        <p:nvSpPr>
          <p:cNvPr id="4" name="Content Placeholder 3"/>
          <p:cNvSpPr>
            <a:spLocks noGrp="1"/>
          </p:cNvSpPr>
          <p:nvPr>
            <p:ph idx="1"/>
          </p:nvPr>
        </p:nvSpPr>
        <p:spPr/>
        <p:txBody>
          <a:bodyPr/>
          <a:lstStyle/>
          <a:p>
            <a:endParaRPr lang="en-CA"/>
          </a:p>
        </p:txBody>
      </p:sp>
    </p:spTree>
    <p:extLst>
      <p:ext uri="{BB962C8B-B14F-4D97-AF65-F5344CB8AC3E}">
        <p14:creationId xmlns:p14="http://schemas.microsoft.com/office/powerpoint/2010/main" val="413074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Interpreting Narratives</a:t>
            </a:r>
          </a:p>
        </p:txBody>
      </p:sp>
      <p:sp>
        <p:nvSpPr>
          <p:cNvPr id="3" name="Content Placeholder 2"/>
          <p:cNvSpPr>
            <a:spLocks noGrp="1"/>
          </p:cNvSpPr>
          <p:nvPr>
            <p:ph idx="1"/>
          </p:nvPr>
        </p:nvSpPr>
        <p:spPr/>
        <p:txBody>
          <a:bodyPr>
            <a:normAutofit/>
          </a:bodyPr>
          <a:lstStyle/>
          <a:p>
            <a:pPr marL="114300" indent="0">
              <a:buNone/>
            </a:pPr>
            <a:r>
              <a:rPr lang="en-CA" sz="2800" dirty="0"/>
              <a:t>(from Fee and Stuart)</a:t>
            </a:r>
          </a:p>
          <a:p>
            <a:pPr marL="571500" indent="-457200">
              <a:buFont typeface="+mj-lt"/>
              <a:buAutoNum type="arabicPeriod"/>
            </a:pPr>
            <a:r>
              <a:rPr lang="en-CA" sz="2800" dirty="0"/>
              <a:t>Not Allegories</a:t>
            </a:r>
          </a:p>
          <a:p>
            <a:pPr marL="571500" indent="-457200">
              <a:buFont typeface="+mj-lt"/>
              <a:buAutoNum type="arabicPeriod"/>
            </a:pPr>
            <a:r>
              <a:rPr lang="en-CA" sz="2800" dirty="0"/>
              <a:t>Not moral stories (although there may be a moral element)</a:t>
            </a:r>
          </a:p>
          <a:p>
            <a:pPr marL="571500" indent="-457200">
              <a:buFont typeface="+mj-lt"/>
              <a:buAutoNum type="arabicPeriod"/>
            </a:pPr>
            <a:r>
              <a:rPr lang="en-CA" sz="2800" dirty="0"/>
              <a:t>Narratives illustrate the explicit</a:t>
            </a:r>
          </a:p>
        </p:txBody>
      </p:sp>
    </p:spTree>
    <p:extLst>
      <p:ext uri="{BB962C8B-B14F-4D97-AF65-F5344CB8AC3E}">
        <p14:creationId xmlns:p14="http://schemas.microsoft.com/office/powerpoint/2010/main" val="2567594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dirty="0"/>
              <a:t>Characteristics of Hebrew Narrative</a:t>
            </a:r>
          </a:p>
        </p:txBody>
      </p:sp>
      <p:sp>
        <p:nvSpPr>
          <p:cNvPr id="3" name="Content Placeholder 2"/>
          <p:cNvSpPr>
            <a:spLocks noGrp="1"/>
          </p:cNvSpPr>
          <p:nvPr>
            <p:ph idx="1"/>
          </p:nvPr>
        </p:nvSpPr>
        <p:spPr/>
        <p:txBody>
          <a:bodyPr>
            <a:normAutofit/>
          </a:bodyPr>
          <a:lstStyle/>
          <a:p>
            <a:r>
              <a:rPr lang="en-CA" sz="2800" dirty="0"/>
              <a:t>The Narrator</a:t>
            </a:r>
          </a:p>
          <a:p>
            <a:r>
              <a:rPr lang="en-CA" sz="2800" dirty="0"/>
              <a:t>Scenes</a:t>
            </a:r>
          </a:p>
          <a:p>
            <a:r>
              <a:rPr lang="en-CA" sz="2800" dirty="0"/>
              <a:t>Characters</a:t>
            </a:r>
          </a:p>
          <a:p>
            <a:r>
              <a:rPr lang="en-CA" sz="2800" dirty="0"/>
              <a:t>Dialogue</a:t>
            </a:r>
          </a:p>
        </p:txBody>
      </p:sp>
    </p:spTree>
    <p:extLst>
      <p:ext uri="{BB962C8B-B14F-4D97-AF65-F5344CB8AC3E}">
        <p14:creationId xmlns:p14="http://schemas.microsoft.com/office/powerpoint/2010/main" val="1214858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dirty="0"/>
              <a:t>Characteristics of Hebrew Narrative</a:t>
            </a:r>
          </a:p>
        </p:txBody>
      </p:sp>
      <p:sp>
        <p:nvSpPr>
          <p:cNvPr id="3" name="Content Placeholder 2"/>
          <p:cNvSpPr>
            <a:spLocks noGrp="1"/>
          </p:cNvSpPr>
          <p:nvPr>
            <p:ph idx="1"/>
          </p:nvPr>
        </p:nvSpPr>
        <p:spPr/>
        <p:txBody>
          <a:bodyPr>
            <a:normAutofit/>
          </a:bodyPr>
          <a:lstStyle/>
          <a:p>
            <a:r>
              <a:rPr lang="en-CA" sz="2800" dirty="0"/>
              <a:t>Plot</a:t>
            </a:r>
          </a:p>
          <a:p>
            <a:pPr lvl="1"/>
            <a:r>
              <a:rPr lang="en-CA" sz="2800" dirty="0"/>
              <a:t>Setting</a:t>
            </a:r>
          </a:p>
          <a:p>
            <a:pPr lvl="1"/>
            <a:r>
              <a:rPr lang="en-CA" sz="2800" dirty="0"/>
              <a:t>Climax</a:t>
            </a:r>
          </a:p>
          <a:p>
            <a:pPr lvl="1"/>
            <a:r>
              <a:rPr lang="en-CA" sz="2800" dirty="0"/>
              <a:t>Anti-climax</a:t>
            </a:r>
          </a:p>
          <a:p>
            <a:r>
              <a:rPr lang="en-CA" sz="2800" dirty="0"/>
              <a:t>Features of Structure</a:t>
            </a:r>
          </a:p>
          <a:p>
            <a:pPr lvl="1"/>
            <a:r>
              <a:rPr lang="en-CA" sz="2800" dirty="0"/>
              <a:t>Repetition</a:t>
            </a:r>
          </a:p>
          <a:p>
            <a:pPr lvl="1"/>
            <a:r>
              <a:rPr lang="en-CA" sz="2800" dirty="0"/>
              <a:t>Inclusion (</a:t>
            </a:r>
            <a:r>
              <a:rPr lang="en-CA" sz="2800" dirty="0" err="1"/>
              <a:t>inclusio</a:t>
            </a:r>
            <a:r>
              <a:rPr lang="en-CA" sz="2800" dirty="0"/>
              <a:t>)</a:t>
            </a:r>
          </a:p>
          <a:p>
            <a:pPr lvl="1"/>
            <a:r>
              <a:rPr lang="en-CA" sz="2800" dirty="0"/>
              <a:t>Chiasm</a:t>
            </a:r>
          </a:p>
          <a:p>
            <a:r>
              <a:rPr lang="en-CA" sz="2800" dirty="0"/>
              <a:t>God as the ultimate character</a:t>
            </a:r>
          </a:p>
        </p:txBody>
      </p:sp>
    </p:spTree>
    <p:extLst>
      <p:ext uri="{BB962C8B-B14F-4D97-AF65-F5344CB8AC3E}">
        <p14:creationId xmlns:p14="http://schemas.microsoft.com/office/powerpoint/2010/main" val="1214858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Errors in Interpreting Narrative</a:t>
            </a:r>
          </a:p>
        </p:txBody>
      </p:sp>
      <p:sp>
        <p:nvSpPr>
          <p:cNvPr id="3" name="Content Placeholder 2"/>
          <p:cNvSpPr>
            <a:spLocks noGrp="1"/>
          </p:cNvSpPr>
          <p:nvPr>
            <p:ph idx="1"/>
          </p:nvPr>
        </p:nvSpPr>
        <p:spPr/>
        <p:txBody>
          <a:bodyPr>
            <a:normAutofit/>
          </a:bodyPr>
          <a:lstStyle/>
          <a:p>
            <a:r>
              <a:rPr lang="en-CA" sz="2800" dirty="0"/>
              <a:t>Allegorizing</a:t>
            </a:r>
          </a:p>
          <a:p>
            <a:r>
              <a:rPr lang="en-CA" sz="2800" dirty="0"/>
              <a:t>Decontextualizing</a:t>
            </a:r>
          </a:p>
          <a:p>
            <a:r>
              <a:rPr lang="en-CA" sz="2800" dirty="0"/>
              <a:t>Selectivity</a:t>
            </a:r>
          </a:p>
          <a:p>
            <a:r>
              <a:rPr lang="en-CA" sz="2800" dirty="0"/>
              <a:t>Moralizing</a:t>
            </a:r>
          </a:p>
          <a:p>
            <a:r>
              <a:rPr lang="en-CA" sz="2800" dirty="0"/>
              <a:t>Personalizing</a:t>
            </a:r>
          </a:p>
          <a:p>
            <a:r>
              <a:rPr lang="en-CA" sz="2800" dirty="0"/>
              <a:t>Misappropriation</a:t>
            </a:r>
          </a:p>
          <a:p>
            <a:r>
              <a:rPr lang="en-CA" sz="2800" dirty="0"/>
              <a:t>False appropriation</a:t>
            </a:r>
          </a:p>
          <a:p>
            <a:r>
              <a:rPr lang="en-CA" sz="2800" dirty="0"/>
              <a:t>False combination</a:t>
            </a:r>
          </a:p>
          <a:p>
            <a:r>
              <a:rPr lang="en-CA" sz="2800" dirty="0"/>
              <a:t>Redefinition</a:t>
            </a:r>
          </a:p>
          <a:p>
            <a:endParaRPr lang="en-CA" sz="2800" dirty="0"/>
          </a:p>
        </p:txBody>
      </p:sp>
    </p:spTree>
    <p:extLst>
      <p:ext uri="{BB962C8B-B14F-4D97-AF65-F5344CB8AC3E}">
        <p14:creationId xmlns:p14="http://schemas.microsoft.com/office/powerpoint/2010/main" val="3390187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Interpreting Narratives </a:t>
            </a:r>
            <a:br>
              <a:rPr lang="en-CA" sz="4400" dirty="0"/>
            </a:br>
            <a:r>
              <a:rPr lang="en-CA" sz="2400" dirty="0"/>
              <a:t>(readings from Fee &amp; Stuart)</a:t>
            </a:r>
            <a:endParaRPr lang="en-CA" sz="4400" dirty="0"/>
          </a:p>
        </p:txBody>
      </p:sp>
      <p:sp>
        <p:nvSpPr>
          <p:cNvPr id="3" name="Content Placeholder 2"/>
          <p:cNvSpPr>
            <a:spLocks noGrp="1"/>
          </p:cNvSpPr>
          <p:nvPr>
            <p:ph idx="1"/>
          </p:nvPr>
        </p:nvSpPr>
        <p:spPr/>
        <p:txBody>
          <a:bodyPr>
            <a:normAutofit/>
          </a:bodyPr>
          <a:lstStyle/>
          <a:p>
            <a:pPr marL="571500" indent="-457200">
              <a:buFont typeface="+mj-lt"/>
              <a:buAutoNum type="arabicPeriod"/>
            </a:pPr>
            <a:r>
              <a:rPr lang="en-CA" sz="2800" dirty="0"/>
              <a:t>An Old Testament narrative usually does not directly teach a doctrine.</a:t>
            </a:r>
          </a:p>
          <a:p>
            <a:pPr marL="571500" indent="-457200">
              <a:buFont typeface="+mj-lt"/>
              <a:buAutoNum type="arabicPeriod"/>
            </a:pPr>
            <a:r>
              <a:rPr lang="en-CA" sz="2800" dirty="0"/>
              <a:t>An Old Testament narrative usually illustrates a doctrine or doctrines taught propositionally elsewhere.</a:t>
            </a:r>
          </a:p>
          <a:p>
            <a:pPr marL="571500" indent="-457200">
              <a:buFont typeface="+mj-lt"/>
              <a:buAutoNum type="arabicPeriod"/>
            </a:pPr>
            <a:r>
              <a:rPr lang="en-CA" sz="2800" dirty="0"/>
              <a:t>Narratives record what happened—not necessarily what should have happened or what ought to happen every time. Therefore, not every narrative has an individual identifiable moral application.</a:t>
            </a:r>
          </a:p>
        </p:txBody>
      </p:sp>
    </p:spTree>
    <p:extLst>
      <p:ext uri="{BB962C8B-B14F-4D97-AF65-F5344CB8AC3E}">
        <p14:creationId xmlns:p14="http://schemas.microsoft.com/office/powerpoint/2010/main" val="2149103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Interpreting Narratives</a:t>
            </a:r>
          </a:p>
        </p:txBody>
      </p:sp>
      <p:sp>
        <p:nvSpPr>
          <p:cNvPr id="3" name="Content Placeholder 2"/>
          <p:cNvSpPr>
            <a:spLocks noGrp="1"/>
          </p:cNvSpPr>
          <p:nvPr>
            <p:ph idx="1"/>
          </p:nvPr>
        </p:nvSpPr>
        <p:spPr/>
        <p:txBody>
          <a:bodyPr>
            <a:noAutofit/>
          </a:bodyPr>
          <a:lstStyle/>
          <a:p>
            <a:pPr marL="628650" indent="-514350">
              <a:buFont typeface="+mj-lt"/>
              <a:buAutoNum type="arabicPeriod" startAt="4"/>
            </a:pPr>
            <a:r>
              <a:rPr lang="en-CA" sz="2800" dirty="0"/>
              <a:t>What people do in narratives is not necessarily a good example for us. Frequently, it is just the opposite.</a:t>
            </a:r>
          </a:p>
          <a:p>
            <a:pPr marL="628650" indent="-514350">
              <a:buFont typeface="+mj-lt"/>
              <a:buAutoNum type="arabicPeriod" startAt="4"/>
            </a:pPr>
            <a:r>
              <a:rPr lang="en-CA" sz="2800" dirty="0"/>
              <a:t>Most of the characters in Old Testament narratives are far from perfect—as are their actions as well.</a:t>
            </a:r>
          </a:p>
        </p:txBody>
      </p:sp>
    </p:spTree>
    <p:extLst>
      <p:ext uri="{BB962C8B-B14F-4D97-AF65-F5344CB8AC3E}">
        <p14:creationId xmlns:p14="http://schemas.microsoft.com/office/powerpoint/2010/main" val="2149103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Interpreting Narratives</a:t>
            </a:r>
          </a:p>
        </p:txBody>
      </p:sp>
      <p:sp>
        <p:nvSpPr>
          <p:cNvPr id="3" name="Content Placeholder 2"/>
          <p:cNvSpPr>
            <a:spLocks noGrp="1"/>
          </p:cNvSpPr>
          <p:nvPr>
            <p:ph idx="1"/>
          </p:nvPr>
        </p:nvSpPr>
        <p:spPr/>
        <p:txBody>
          <a:bodyPr>
            <a:noAutofit/>
          </a:bodyPr>
          <a:lstStyle/>
          <a:p>
            <a:pPr marL="628650" indent="-514350">
              <a:buFont typeface="+mj-lt"/>
              <a:buAutoNum type="arabicPeriod" startAt="6"/>
            </a:pPr>
            <a:r>
              <a:rPr lang="en-CA" sz="2800" dirty="0"/>
              <a:t>We are not always told at the end of a narrative whether what happened was good or bad. We are expected to be able to judge this on the basis of what God has taught us directly and categorically elsewhere in Scripture.</a:t>
            </a:r>
          </a:p>
          <a:p>
            <a:pPr marL="628650" indent="-514350">
              <a:buFont typeface="+mj-lt"/>
              <a:buAutoNum type="arabicPeriod" startAt="6"/>
            </a:pPr>
            <a:r>
              <a:rPr lang="en-CA" sz="2800" dirty="0"/>
              <a:t>All narratives are selective and incomplete. Not all the relevant details are always given (cf. John 21:25). What does appear in the narrative is everything that the inspired author thought important for us to know.</a:t>
            </a:r>
          </a:p>
        </p:txBody>
      </p:sp>
    </p:spTree>
    <p:extLst>
      <p:ext uri="{BB962C8B-B14F-4D97-AF65-F5344CB8AC3E}">
        <p14:creationId xmlns:p14="http://schemas.microsoft.com/office/powerpoint/2010/main" val="2149103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Interpreting Narratives</a:t>
            </a:r>
          </a:p>
        </p:txBody>
      </p:sp>
      <p:sp>
        <p:nvSpPr>
          <p:cNvPr id="3" name="Content Placeholder 2"/>
          <p:cNvSpPr>
            <a:spLocks noGrp="1"/>
          </p:cNvSpPr>
          <p:nvPr>
            <p:ph idx="1"/>
          </p:nvPr>
        </p:nvSpPr>
        <p:spPr/>
        <p:txBody>
          <a:bodyPr>
            <a:normAutofit lnSpcReduction="10000"/>
          </a:bodyPr>
          <a:lstStyle/>
          <a:p>
            <a:pPr marL="628650" indent="-514350">
              <a:buFont typeface="+mj-lt"/>
              <a:buAutoNum type="arabicPeriod" startAt="8"/>
            </a:pPr>
            <a:r>
              <a:rPr lang="en-CA" sz="2800" dirty="0"/>
              <a:t>Narratives are not written to answer all our theological questions. They have particular, specific, limited purposes and deal with certain issues, leaving others to be dealt with elsewhere in other ways.</a:t>
            </a:r>
          </a:p>
          <a:p>
            <a:pPr marL="628650" indent="-514350">
              <a:buFont typeface="+mj-lt"/>
              <a:buAutoNum type="arabicPeriod" startAt="8"/>
            </a:pPr>
            <a:r>
              <a:rPr lang="en-CA" sz="2800" dirty="0"/>
              <a:t>Narratives may teach either explicitly (by clearly stating something) or implicitly (by clearly implying something without actually stating it).</a:t>
            </a:r>
          </a:p>
          <a:p>
            <a:pPr marL="628650" indent="-514350">
              <a:buFont typeface="+mj-lt"/>
              <a:buAutoNum type="arabicPeriod" startAt="8"/>
            </a:pPr>
            <a:r>
              <a:rPr lang="en-CA" sz="2800" dirty="0"/>
              <a:t>In the final analysis, God is the hero of all biblical narratives.</a:t>
            </a:r>
          </a:p>
        </p:txBody>
      </p:sp>
    </p:spTree>
    <p:extLst>
      <p:ext uri="{BB962C8B-B14F-4D97-AF65-F5344CB8AC3E}">
        <p14:creationId xmlns:p14="http://schemas.microsoft.com/office/powerpoint/2010/main" val="214910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Today’s Agenda</a:t>
            </a:r>
          </a:p>
        </p:txBody>
      </p:sp>
      <p:sp>
        <p:nvSpPr>
          <p:cNvPr id="3" name="Content Placeholder 2"/>
          <p:cNvSpPr>
            <a:spLocks noGrp="1"/>
          </p:cNvSpPr>
          <p:nvPr>
            <p:ph idx="1"/>
          </p:nvPr>
        </p:nvSpPr>
        <p:spPr/>
        <p:txBody>
          <a:bodyPr>
            <a:normAutofit/>
          </a:bodyPr>
          <a:lstStyle/>
          <a:p>
            <a:pPr marL="571500" indent="-457200">
              <a:buFont typeface="+mj-lt"/>
              <a:buAutoNum type="arabicPeriod"/>
            </a:pPr>
            <a:r>
              <a:rPr lang="en-CA" sz="2800" dirty="0"/>
              <a:t>Review of Assignments &amp; Questions</a:t>
            </a:r>
          </a:p>
          <a:p>
            <a:pPr marL="571500" indent="-457200">
              <a:buFont typeface="+mj-lt"/>
              <a:buAutoNum type="arabicPeriod"/>
            </a:pPr>
            <a:r>
              <a:rPr lang="en-CA" sz="2800" dirty="0"/>
              <a:t>Cross References</a:t>
            </a:r>
          </a:p>
          <a:p>
            <a:pPr marL="571500" indent="-457200">
              <a:buFont typeface="+mj-lt"/>
              <a:buAutoNum type="arabicPeriod"/>
            </a:pPr>
            <a:r>
              <a:rPr lang="en-CA" sz="2800" dirty="0"/>
              <a:t>Concordance</a:t>
            </a:r>
          </a:p>
          <a:p>
            <a:pPr marL="571500" indent="-457200">
              <a:buFont typeface="+mj-lt"/>
              <a:buAutoNum type="arabicPeriod"/>
            </a:pPr>
            <a:r>
              <a:rPr lang="en-CA" sz="2800" dirty="0"/>
              <a:t>Old Testament Narratives</a:t>
            </a:r>
          </a:p>
          <a:p>
            <a:pPr marL="114300" indent="0">
              <a:buNone/>
            </a:pPr>
            <a:endParaRPr lang="en-CA" sz="2800" dirty="0"/>
          </a:p>
        </p:txBody>
      </p:sp>
    </p:spTree>
    <p:extLst>
      <p:ext uri="{BB962C8B-B14F-4D97-AF65-F5344CB8AC3E}">
        <p14:creationId xmlns:p14="http://schemas.microsoft.com/office/powerpoint/2010/main" val="436537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Points to Remember</a:t>
            </a:r>
          </a:p>
        </p:txBody>
      </p:sp>
      <p:sp>
        <p:nvSpPr>
          <p:cNvPr id="3" name="Content Placeholder 2"/>
          <p:cNvSpPr>
            <a:spLocks noGrp="1"/>
          </p:cNvSpPr>
          <p:nvPr>
            <p:ph idx="1"/>
          </p:nvPr>
        </p:nvSpPr>
        <p:spPr/>
        <p:txBody>
          <a:bodyPr>
            <a:normAutofit/>
          </a:bodyPr>
          <a:lstStyle/>
          <a:p>
            <a:pPr marL="571500" indent="-457200">
              <a:buFont typeface="+mj-lt"/>
              <a:buAutoNum type="arabicPeriod"/>
            </a:pPr>
            <a:r>
              <a:rPr lang="en-CA" sz="2800" dirty="0"/>
              <a:t>What did the text mean to the original writer?</a:t>
            </a:r>
          </a:p>
          <a:p>
            <a:pPr marL="571500" indent="-457200">
              <a:buFont typeface="+mj-lt"/>
              <a:buAutoNum type="arabicPeriod"/>
            </a:pPr>
            <a:r>
              <a:rPr lang="en-CA" sz="2800" dirty="0"/>
              <a:t>What does the text mean in the light of the Gospel?</a:t>
            </a:r>
          </a:p>
          <a:p>
            <a:pPr marL="571500" indent="-457200">
              <a:buFont typeface="+mj-lt"/>
              <a:buAutoNum type="arabicPeriod"/>
            </a:pPr>
            <a:r>
              <a:rPr lang="en-CA" sz="2800" dirty="0"/>
              <a:t>What is its </a:t>
            </a:r>
            <a:r>
              <a:rPr lang="en-CA" sz="2800"/>
              <a:t>specific meaning </a:t>
            </a:r>
            <a:r>
              <a:rPr lang="en-CA" sz="2800" dirty="0"/>
              <a:t>to me or my hearers now?</a:t>
            </a:r>
          </a:p>
          <a:p>
            <a:pPr marL="571500" indent="-457200">
              <a:buFont typeface="+mj-lt"/>
              <a:buAutoNum type="arabicPeriod"/>
            </a:pPr>
            <a:endParaRPr lang="en-CA" sz="2800" dirty="0"/>
          </a:p>
          <a:p>
            <a:pPr marL="114300" indent="0">
              <a:buNone/>
            </a:pPr>
            <a:r>
              <a:rPr lang="en-CA" sz="1800" dirty="0"/>
              <a:t>Goldsworthy, </a:t>
            </a:r>
            <a:r>
              <a:rPr lang="en-CA" sz="1800" u="sng" dirty="0"/>
              <a:t>Gospel and Kingdom</a:t>
            </a:r>
            <a:r>
              <a:rPr lang="en-CA" sz="1800" dirty="0"/>
              <a:t>, 1981</a:t>
            </a:r>
          </a:p>
        </p:txBody>
      </p:sp>
    </p:spTree>
    <p:extLst>
      <p:ext uri="{BB962C8B-B14F-4D97-AF65-F5344CB8AC3E}">
        <p14:creationId xmlns:p14="http://schemas.microsoft.com/office/powerpoint/2010/main" val="247406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Notes on Assignments</a:t>
            </a:r>
          </a:p>
        </p:txBody>
      </p:sp>
      <p:sp>
        <p:nvSpPr>
          <p:cNvPr id="3" name="Content Placeholder 2"/>
          <p:cNvSpPr>
            <a:spLocks noGrp="1"/>
          </p:cNvSpPr>
          <p:nvPr>
            <p:ph idx="1"/>
          </p:nvPr>
        </p:nvSpPr>
        <p:spPr/>
        <p:txBody>
          <a:bodyPr>
            <a:noAutofit/>
          </a:bodyPr>
          <a:lstStyle/>
          <a:p>
            <a:r>
              <a:rPr lang="en-CA" sz="2400" dirty="0"/>
              <a:t>Use the worksheet</a:t>
            </a:r>
          </a:p>
          <a:p>
            <a:r>
              <a:rPr lang="en-CA" sz="2400" dirty="0"/>
              <a:t>Outlining</a:t>
            </a:r>
          </a:p>
          <a:p>
            <a:pPr lvl="1"/>
            <a:r>
              <a:rPr lang="en-CA" sz="2400" dirty="0"/>
              <a:t>Sub-points follow the points immediately above it. </a:t>
            </a:r>
          </a:p>
          <a:p>
            <a:r>
              <a:rPr lang="en-CA" sz="2400" dirty="0"/>
              <a:t>“Stay on the Line”</a:t>
            </a:r>
          </a:p>
          <a:p>
            <a:pPr lvl="1"/>
            <a:r>
              <a:rPr lang="en-CA" sz="2400" dirty="0"/>
              <a:t>When outlining the text, make certain that you .are only outlining what the text actually says, not what you “import” onto it.</a:t>
            </a:r>
          </a:p>
          <a:p>
            <a:r>
              <a:rPr lang="en-CA" sz="2400" dirty="0"/>
              <a:t>Name on the worksheet</a:t>
            </a:r>
          </a:p>
          <a:p>
            <a:pPr lvl="1"/>
            <a:r>
              <a:rPr lang="en-CA" sz="2400" dirty="0"/>
              <a:t>“Assignment 2 (last name) .</a:t>
            </a:r>
            <a:r>
              <a:rPr lang="en-CA" sz="2400" dirty="0" err="1"/>
              <a:t>docx</a:t>
            </a:r>
            <a:r>
              <a:rPr lang="en-CA" sz="2400" dirty="0"/>
              <a:t>” (or rtf, etc.)</a:t>
            </a:r>
          </a:p>
          <a:p>
            <a:pPr lvl="1"/>
            <a:r>
              <a:rPr lang="en-CA" sz="2400" dirty="0"/>
              <a:t>Please do not send pdf files—hard to convert well. </a:t>
            </a:r>
          </a:p>
          <a:p>
            <a:pPr lvl="1"/>
            <a:r>
              <a:rPr lang="en-CA" sz="2400" dirty="0"/>
              <a:t>I will return worksheet as “Assignment 2 (last name) marked.”</a:t>
            </a:r>
          </a:p>
        </p:txBody>
      </p:sp>
    </p:spTree>
    <p:extLst>
      <p:ext uri="{BB962C8B-B14F-4D97-AF65-F5344CB8AC3E}">
        <p14:creationId xmlns:p14="http://schemas.microsoft.com/office/powerpoint/2010/main" val="2430203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Cross References</a:t>
            </a:r>
          </a:p>
        </p:txBody>
      </p:sp>
      <p:sp>
        <p:nvSpPr>
          <p:cNvPr id="3" name="Content Placeholder 2"/>
          <p:cNvSpPr>
            <a:spLocks noGrp="1"/>
          </p:cNvSpPr>
          <p:nvPr>
            <p:ph idx="1"/>
          </p:nvPr>
        </p:nvSpPr>
        <p:spPr/>
        <p:txBody>
          <a:bodyPr/>
          <a:lstStyle/>
          <a:p>
            <a:pPr marL="114300" indent="0">
              <a:buNone/>
            </a:pPr>
            <a:endParaRPr lang="en-CA" dirty="0"/>
          </a:p>
        </p:txBody>
      </p:sp>
    </p:spTree>
    <p:extLst>
      <p:ext uri="{BB962C8B-B14F-4D97-AF65-F5344CB8AC3E}">
        <p14:creationId xmlns:p14="http://schemas.microsoft.com/office/powerpoint/2010/main" val="4286614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Concordance</a:t>
            </a:r>
          </a:p>
        </p:txBody>
      </p:sp>
      <p:sp>
        <p:nvSpPr>
          <p:cNvPr id="3" name="Content Placeholder 2"/>
          <p:cNvSpPr>
            <a:spLocks noGrp="1"/>
          </p:cNvSpPr>
          <p:nvPr>
            <p:ph idx="1"/>
          </p:nvPr>
        </p:nvSpPr>
        <p:spPr/>
        <p:txBody>
          <a:bodyPr/>
          <a:lstStyle/>
          <a:p>
            <a:r>
              <a:rPr lang="en-CA" dirty="0">
                <a:hlinkClick r:id="rId2"/>
              </a:rPr>
              <a:t>https://www.backtothebible.ca/bible/?gclid=CjwKEAjwydK_BRDK34GenvLB61YSJACZ8da3Vz-_XFRsQMDwJ-_ierwWNThSdkM_RDNss3RQ-8rkghoCICPw_wcB</a:t>
            </a:r>
            <a:endParaRPr lang="en-CA" dirty="0"/>
          </a:p>
          <a:p>
            <a:endParaRPr lang="en-CA" dirty="0"/>
          </a:p>
          <a:p>
            <a:r>
              <a:rPr lang="en-CA" dirty="0">
                <a:hlinkClick r:id="rId3"/>
              </a:rPr>
              <a:t>http://www.biblestudytools.com/concordances/</a:t>
            </a:r>
            <a:endParaRPr lang="en-CA" dirty="0"/>
          </a:p>
          <a:p>
            <a:endParaRPr lang="en-CA" dirty="0"/>
          </a:p>
          <a:p>
            <a:endParaRPr lang="en-CA" dirty="0"/>
          </a:p>
        </p:txBody>
      </p:sp>
    </p:spTree>
    <p:extLst>
      <p:ext uri="{BB962C8B-B14F-4D97-AF65-F5344CB8AC3E}">
        <p14:creationId xmlns:p14="http://schemas.microsoft.com/office/powerpoint/2010/main" val="3403471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Concordance</a:t>
            </a:r>
          </a:p>
        </p:txBody>
      </p:sp>
      <p:pic>
        <p:nvPicPr>
          <p:cNvPr id="1026" name="Picture 2" descr="Image result for concordanc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43792"/>
            <a:ext cx="7620000" cy="4149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945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Be aware</a:t>
            </a: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1050" y="2824162"/>
            <a:ext cx="6972300" cy="2352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4093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dirty="0"/>
              <a:t>New Assignment: Old Testament Narrative</a:t>
            </a:r>
          </a:p>
        </p:txBody>
      </p:sp>
      <p:sp>
        <p:nvSpPr>
          <p:cNvPr id="3" name="Content Placeholder 2"/>
          <p:cNvSpPr>
            <a:spLocks noGrp="1"/>
          </p:cNvSpPr>
          <p:nvPr>
            <p:ph idx="1"/>
          </p:nvPr>
        </p:nvSpPr>
        <p:spPr/>
        <p:txBody>
          <a:bodyPr>
            <a:normAutofit/>
          </a:bodyPr>
          <a:lstStyle/>
          <a:p>
            <a:pPr marL="114300" indent="0">
              <a:buNone/>
            </a:pPr>
            <a:r>
              <a:rPr lang="en-CA" sz="3200" dirty="0"/>
              <a:t>Text: “David and Goliath”</a:t>
            </a:r>
          </a:p>
          <a:p>
            <a:pPr marL="628650" indent="-514350">
              <a:buFont typeface="+mj-lt"/>
              <a:buAutoNum type="arabicPeriod"/>
            </a:pPr>
            <a:r>
              <a:rPr lang="en-CA" sz="3200" dirty="0"/>
              <a:t>Locate the pericope</a:t>
            </a:r>
          </a:p>
          <a:p>
            <a:pPr marL="628650" indent="-514350">
              <a:buFont typeface="+mj-lt"/>
              <a:buAutoNum type="arabicPeriod"/>
            </a:pPr>
            <a:r>
              <a:rPr lang="en-CA" sz="3200" dirty="0"/>
              <a:t>Use the Worksheet and answer the questions</a:t>
            </a:r>
          </a:p>
          <a:p>
            <a:pPr marL="925830" lvl="1" indent="-514350">
              <a:buFont typeface="+mj-lt"/>
              <a:buAutoNum type="arabicPeriod"/>
            </a:pPr>
            <a:r>
              <a:rPr lang="en-CA" sz="3000" dirty="0"/>
              <a:t>Put your name on the worksheet</a:t>
            </a:r>
          </a:p>
          <a:p>
            <a:pPr marL="925830" lvl="1" indent="-514350">
              <a:buFont typeface="+mj-lt"/>
              <a:buAutoNum type="arabicPeriod"/>
            </a:pPr>
            <a:r>
              <a:rPr lang="en-CA" sz="3000" dirty="0"/>
              <a:t>If possible, show your work beneath each heading of the worksheet</a:t>
            </a:r>
          </a:p>
        </p:txBody>
      </p:sp>
    </p:spTree>
    <p:extLst>
      <p:ext uri="{BB962C8B-B14F-4D97-AF65-F5344CB8AC3E}">
        <p14:creationId xmlns:p14="http://schemas.microsoft.com/office/powerpoint/2010/main" val="157896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Old Testament Narrative</a:t>
            </a:r>
          </a:p>
        </p:txBody>
      </p:sp>
      <p:sp>
        <p:nvSpPr>
          <p:cNvPr id="3" name="Content Placeholder 2"/>
          <p:cNvSpPr>
            <a:spLocks noGrp="1"/>
          </p:cNvSpPr>
          <p:nvPr>
            <p:ph idx="1"/>
          </p:nvPr>
        </p:nvSpPr>
        <p:spPr/>
        <p:txBody>
          <a:bodyPr/>
          <a:lstStyle/>
          <a:p>
            <a:pPr marL="114300" indent="0">
              <a:buNone/>
            </a:pPr>
            <a:r>
              <a:rPr lang="en-CA" sz="2800" dirty="0"/>
              <a:t>“</a:t>
            </a:r>
            <a:r>
              <a:rPr lang="en-US" sz="2800" dirty="0"/>
              <a:t>What happens when you begin studying a biblical passage by considering application for today? By contrast, what happens when you look through the lens of the passage’s literary and historical context before approaching application for today?”</a:t>
            </a:r>
            <a:endParaRPr lang="en-CA" sz="2800" dirty="0"/>
          </a:p>
          <a:p>
            <a:pPr marL="114300" indent="0">
              <a:buNone/>
            </a:pPr>
            <a:endParaRPr lang="en-CA" dirty="0"/>
          </a:p>
        </p:txBody>
      </p:sp>
    </p:spTree>
    <p:extLst>
      <p:ext uri="{BB962C8B-B14F-4D97-AF65-F5344CB8AC3E}">
        <p14:creationId xmlns:p14="http://schemas.microsoft.com/office/powerpoint/2010/main" val="41832151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5220</TotalTime>
  <Words>629</Words>
  <Application>Microsoft Office PowerPoint</Application>
  <PresentationFormat>On-screen Show (4:3)</PresentationFormat>
  <Paragraphs>91</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Cambria</vt:lpstr>
      <vt:lpstr>Adjacency</vt:lpstr>
      <vt:lpstr>Introduction to Biblical Interpretation Lecture 6</vt:lpstr>
      <vt:lpstr>Today’s Agenda</vt:lpstr>
      <vt:lpstr>Notes on Assignments</vt:lpstr>
      <vt:lpstr>Cross References</vt:lpstr>
      <vt:lpstr>Concordance</vt:lpstr>
      <vt:lpstr>Concordance</vt:lpstr>
      <vt:lpstr>Be aware</vt:lpstr>
      <vt:lpstr>New Assignment: Old Testament Narrative</vt:lpstr>
      <vt:lpstr>Old Testament Narrative</vt:lpstr>
      <vt:lpstr>Narrative: Three Levels</vt:lpstr>
      <vt:lpstr>The Metanarrative</vt:lpstr>
      <vt:lpstr>Interpreting Narratives</vt:lpstr>
      <vt:lpstr>Characteristics of Hebrew Narrative</vt:lpstr>
      <vt:lpstr>Characteristics of Hebrew Narrative</vt:lpstr>
      <vt:lpstr>Errors in Interpreting Narrative</vt:lpstr>
      <vt:lpstr>Interpreting Narratives  (readings from Fee &amp; Stuart)</vt:lpstr>
      <vt:lpstr>Interpreting Narratives</vt:lpstr>
      <vt:lpstr>Interpreting Narratives</vt:lpstr>
      <vt:lpstr>Interpreting Narratives</vt:lpstr>
      <vt:lpstr>Points to Remember</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Biblical Interpretation Lecture 1</dc:title>
  <dc:creator>Scott</dc:creator>
  <cp:lastModifiedBy>Scott Jacobsen</cp:lastModifiedBy>
  <cp:revision>103</cp:revision>
  <dcterms:created xsi:type="dcterms:W3CDTF">2016-09-06T18:24:03Z</dcterms:created>
  <dcterms:modified xsi:type="dcterms:W3CDTF">2016-10-05T18:15:56Z</dcterms:modified>
</cp:coreProperties>
</file>