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9"/>
  </p:notesMasterIdLst>
  <p:sldIdLst>
    <p:sldId id="256" r:id="rId2"/>
    <p:sldId id="324" r:id="rId3"/>
    <p:sldId id="366" r:id="rId4"/>
    <p:sldId id="367" r:id="rId5"/>
    <p:sldId id="368" r:id="rId6"/>
    <p:sldId id="354" r:id="rId7"/>
    <p:sldId id="359" r:id="rId8"/>
    <p:sldId id="355" r:id="rId9"/>
    <p:sldId id="358" r:id="rId10"/>
    <p:sldId id="356" r:id="rId11"/>
    <p:sldId id="360" r:id="rId12"/>
    <p:sldId id="361" r:id="rId13"/>
    <p:sldId id="362" r:id="rId14"/>
    <p:sldId id="363" r:id="rId15"/>
    <p:sldId id="364" r:id="rId16"/>
    <p:sldId id="365" r:id="rId17"/>
    <p:sldId id="36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3116" autoAdjust="0"/>
  </p:normalViewPr>
  <p:slideViewPr>
    <p:cSldViewPr showGuides="1">
      <p:cViewPr varScale="1">
        <p:scale>
          <a:sx n="65" d="100"/>
          <a:sy n="65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889D7-483F-4481-A1A9-EFBB562BF073}" type="datetimeFigureOut">
              <a:rPr lang="en-CA" smtClean="0"/>
              <a:t>2016-11-07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191E9-9DBC-4200-8AAD-CF5964C5BB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3717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DAA4213-B529-48E8-956F-8B55651621D4}" type="datetime1">
              <a:rPr lang="en-CA" smtClean="0"/>
              <a:t>2016-11-07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CA"/>
              <a:t>Kaiser, Walter Jr., Toward an Exegetical Theology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85AD609-80F5-4119-8007-1FBF8079BF07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12722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90D1C-32FB-427F-85A9-C9FE3851F6B0}" type="datetime1">
              <a:rPr lang="en-CA" smtClean="0"/>
              <a:t>2016-11-07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Kaiser, Walter Jr., Toward an Exegetical Theology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D609-80F5-4119-8007-1FBF8079BF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412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CC86-52D3-48F5-8CFB-AC78EC1114F5}" type="datetime1">
              <a:rPr lang="en-CA" smtClean="0"/>
              <a:t>2016-11-07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Kaiser, Walter Jr., Toward an Exegetical Theology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D609-80F5-4119-8007-1FBF8079BF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73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F6206-C44F-4778-A370-4115ED8F160C}" type="datetime1">
              <a:rPr lang="en-CA" smtClean="0"/>
              <a:t>2016-11-07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Kaiser, Walter Jr., Toward an Exegetical Theology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D609-80F5-4119-8007-1FBF8079BF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45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34407E5-FAA1-4C70-B6DD-AD520DD5F330}" type="datetime1">
              <a:rPr lang="en-CA" smtClean="0"/>
              <a:t>2016-11-07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CA"/>
              <a:t>Kaiser, Walter Jr., Toward an Exegetical Theology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85AD609-80F5-4119-8007-1FBF8079BF07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63315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D3F6-091D-41C5-BC0C-758F3D17EE38}" type="datetime1">
              <a:rPr lang="en-CA" smtClean="0"/>
              <a:t>2016-11-07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Kaiser, Walter Jr., Toward an Exegetical Theology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D609-80F5-4119-8007-1FBF8079BF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414654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E47EE-04E0-4E74-AFF8-DBB0371B8285}" type="datetime1">
              <a:rPr lang="en-CA" smtClean="0"/>
              <a:t>2016-11-07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Kaiser, Walter Jr., Toward an Exegetical Theology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D609-80F5-4119-8007-1FBF8079BF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386260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AB76-99EE-43D4-AD50-FE023351108C}" type="datetime1">
              <a:rPr lang="en-CA" smtClean="0"/>
              <a:t>2016-11-07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Kaiser, Walter Jr., Toward an Exegetical Theology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D609-80F5-4119-8007-1FBF8079BF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045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40DC-74F1-422D-8F14-6001370F3B32}" type="datetime1">
              <a:rPr lang="en-CA" smtClean="0"/>
              <a:t>2016-11-07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Kaiser, Walter Jr., Toward an Exegetical Theology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D609-80F5-4119-8007-1FBF8079BF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4166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53848D40-85F9-4C52-9262-FADDFFEBD3C8}" type="datetime1">
              <a:rPr lang="en-CA" smtClean="0"/>
              <a:t>2016-11-07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r>
              <a:rPr lang="en-CA"/>
              <a:t>Kaiser, Walter Jr., Toward an Exegetical Theology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785AD609-80F5-4119-8007-1FBF8079BF07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596339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ED645681-9020-4F70-9EE7-4C5C32EBCB88}" type="datetime1">
              <a:rPr lang="en-CA" smtClean="0"/>
              <a:t>2016-11-07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r>
              <a:rPr lang="en-CA"/>
              <a:t>Kaiser, Walter Jr., Toward an Exegetical Theology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785AD609-80F5-4119-8007-1FBF8079BF07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84449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6FDDE3-FFA0-4CF6-97FA-E4C6A11FA668}" type="datetime1">
              <a:rPr lang="en-CA" smtClean="0"/>
              <a:t>2016-11-07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CA"/>
              <a:t>Kaiser, Walter Jr., Toward an Exegetical Theology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85AD609-80F5-4119-8007-1FBF8079BF07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91006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knPYGGrQq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Introduction to Biblical Interpretation</a:t>
            </a:r>
            <a:br>
              <a:rPr lang="en-CA" dirty="0"/>
            </a:br>
            <a:r>
              <a:rPr lang="en-CA" dirty="0"/>
              <a:t>Lecture 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Maritime Christian College</a:t>
            </a:r>
          </a:p>
          <a:p>
            <a:r>
              <a:rPr lang="en-CA" dirty="0"/>
              <a:t>Scott Jacobsen, Instructor</a:t>
            </a:r>
          </a:p>
        </p:txBody>
      </p:sp>
    </p:spTree>
    <p:extLst>
      <p:ext uri="{BB962C8B-B14F-4D97-AF65-F5344CB8AC3E}">
        <p14:creationId xmlns:p14="http://schemas.microsoft.com/office/powerpoint/2010/main" val="952872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Sing along!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27584" y="1163568"/>
            <a:ext cx="7633742" cy="35935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400" dirty="0"/>
              <a:t>A-</a:t>
            </a:r>
            <a:r>
              <a:rPr lang="en-CA" sz="2400" dirty="0" err="1"/>
              <a:t>shi</a:t>
            </a:r>
            <a:r>
              <a:rPr lang="en-CA" sz="2400" dirty="0"/>
              <a:t>-</a:t>
            </a:r>
            <a:r>
              <a:rPr lang="en-CA" sz="2400" dirty="0" err="1"/>
              <a:t>ra</a:t>
            </a:r>
            <a:r>
              <a:rPr lang="en-CA" sz="2400" dirty="0"/>
              <a:t> La-do-</a:t>
            </a:r>
            <a:r>
              <a:rPr lang="en-CA" sz="2400" dirty="0" err="1"/>
              <a:t>nai</a:t>
            </a:r>
            <a:r>
              <a:rPr lang="en-CA" sz="2400" dirty="0"/>
              <a:t> </a:t>
            </a:r>
            <a:r>
              <a:rPr lang="en-CA" sz="2400" dirty="0" err="1"/>
              <a:t>ki</a:t>
            </a:r>
            <a:r>
              <a:rPr lang="en-CA" sz="2400" dirty="0"/>
              <a:t> </a:t>
            </a:r>
            <a:r>
              <a:rPr lang="en-CA" sz="2400" dirty="0" err="1"/>
              <a:t>ga</a:t>
            </a:r>
            <a:r>
              <a:rPr lang="en-CA" sz="2400" dirty="0"/>
              <a:t>-oh </a:t>
            </a:r>
            <a:r>
              <a:rPr lang="en-CA" sz="2400" dirty="0" err="1"/>
              <a:t>ga</a:t>
            </a:r>
            <a:r>
              <a:rPr lang="en-CA" sz="2400" dirty="0"/>
              <a:t>-ah </a:t>
            </a:r>
            <a:br>
              <a:rPr lang="en-CA" sz="2400" dirty="0"/>
            </a:br>
            <a:r>
              <a:rPr lang="en-CA" sz="2400" dirty="0"/>
              <a:t>(I will sing to the Lord, for he has triumphed gloriously) </a:t>
            </a:r>
            <a:br>
              <a:rPr lang="en-CA" sz="2400" dirty="0"/>
            </a:br>
            <a:r>
              <a:rPr lang="en-CA" sz="2400" dirty="0"/>
              <a:t>A-</a:t>
            </a:r>
            <a:r>
              <a:rPr lang="en-CA" sz="2400" dirty="0" err="1"/>
              <a:t>shi</a:t>
            </a:r>
            <a:r>
              <a:rPr lang="en-CA" sz="2400" dirty="0"/>
              <a:t>-</a:t>
            </a:r>
            <a:r>
              <a:rPr lang="en-CA" sz="2400" dirty="0" err="1"/>
              <a:t>ra</a:t>
            </a:r>
            <a:r>
              <a:rPr lang="en-CA" sz="2400" dirty="0"/>
              <a:t> La-do-</a:t>
            </a:r>
            <a:r>
              <a:rPr lang="en-CA" sz="2400" dirty="0" err="1"/>
              <a:t>nai</a:t>
            </a:r>
            <a:r>
              <a:rPr lang="en-CA" sz="2400" dirty="0"/>
              <a:t> </a:t>
            </a:r>
            <a:r>
              <a:rPr lang="en-CA" sz="2400" dirty="0" err="1"/>
              <a:t>ki</a:t>
            </a:r>
            <a:r>
              <a:rPr lang="en-CA" sz="2400" dirty="0"/>
              <a:t> </a:t>
            </a:r>
            <a:r>
              <a:rPr lang="en-CA" sz="2400" dirty="0" err="1"/>
              <a:t>ga</a:t>
            </a:r>
            <a:r>
              <a:rPr lang="en-CA" sz="2400" dirty="0"/>
              <a:t>-oh </a:t>
            </a:r>
            <a:r>
              <a:rPr lang="en-CA" sz="2400" dirty="0" err="1"/>
              <a:t>ga</a:t>
            </a:r>
            <a:r>
              <a:rPr lang="en-CA" sz="2400" dirty="0"/>
              <a:t>-ah </a:t>
            </a:r>
            <a:br>
              <a:rPr lang="en-CA" sz="2400" dirty="0"/>
            </a:br>
            <a:r>
              <a:rPr lang="en-CA" sz="2400" dirty="0"/>
              <a:t>(I will sing to the Lord, for he has triumphed gloriously) </a:t>
            </a:r>
            <a:br>
              <a:rPr lang="en-CA" sz="2400" dirty="0"/>
            </a:br>
            <a:r>
              <a:rPr lang="en-CA" sz="2400" dirty="0"/>
              <a:t>Mi-</a:t>
            </a:r>
            <a:r>
              <a:rPr lang="en-CA" sz="2400" dirty="0" err="1"/>
              <a:t>kha</a:t>
            </a:r>
            <a:r>
              <a:rPr lang="en-CA" sz="2400" dirty="0"/>
              <a:t>-</a:t>
            </a:r>
            <a:r>
              <a:rPr lang="en-CA" sz="2400" dirty="0" err="1"/>
              <a:t>mo-kha</a:t>
            </a:r>
            <a:r>
              <a:rPr lang="en-CA" sz="2400" dirty="0"/>
              <a:t> </a:t>
            </a:r>
            <a:r>
              <a:rPr lang="en-CA" sz="2400" dirty="0" err="1"/>
              <a:t>ba-elim</a:t>
            </a:r>
            <a:r>
              <a:rPr lang="en-CA" sz="2400" dirty="0"/>
              <a:t> A-do-</a:t>
            </a:r>
            <a:r>
              <a:rPr lang="en-CA" sz="2400" dirty="0" err="1"/>
              <a:t>nai</a:t>
            </a:r>
            <a:r>
              <a:rPr lang="en-CA" sz="2400" dirty="0"/>
              <a:t> </a:t>
            </a:r>
            <a:br>
              <a:rPr lang="en-CA" sz="2400" dirty="0"/>
            </a:br>
            <a:r>
              <a:rPr lang="en-CA" sz="2400" dirty="0"/>
              <a:t>(Who is like You, oh Lord, among the celestial)</a:t>
            </a:r>
            <a:br>
              <a:rPr lang="en-CA" sz="2400" dirty="0"/>
            </a:br>
            <a:r>
              <a:rPr lang="en-CA" sz="2400" dirty="0"/>
              <a:t>Mi-</a:t>
            </a:r>
            <a:r>
              <a:rPr lang="en-CA" sz="2400" dirty="0" err="1"/>
              <a:t>kha</a:t>
            </a:r>
            <a:r>
              <a:rPr lang="en-CA" sz="2400" dirty="0"/>
              <a:t>-</a:t>
            </a:r>
            <a:r>
              <a:rPr lang="en-CA" sz="2400" dirty="0" err="1"/>
              <a:t>mo-kha</a:t>
            </a:r>
            <a:r>
              <a:rPr lang="en-CA" sz="2400" dirty="0"/>
              <a:t> ne-</a:t>
            </a:r>
            <a:r>
              <a:rPr lang="en-CA" sz="2400" dirty="0" err="1"/>
              <a:t>dar</a:t>
            </a:r>
            <a:r>
              <a:rPr lang="en-CA" sz="2400" dirty="0"/>
              <a:t>- </a:t>
            </a:r>
            <a:r>
              <a:rPr lang="en-CA" sz="2400" dirty="0" err="1"/>
              <a:t>ba-ko-desh</a:t>
            </a:r>
            <a:r>
              <a:rPr lang="en-CA" sz="2400" dirty="0"/>
              <a:t> </a:t>
            </a:r>
            <a:br>
              <a:rPr lang="en-CA" sz="2400" dirty="0"/>
            </a:br>
            <a:r>
              <a:rPr lang="en-CA" sz="2400" dirty="0"/>
              <a:t>(Who is like You, majestic in﻿ holiness) </a:t>
            </a:r>
            <a:br>
              <a:rPr lang="en-CA" sz="2400" dirty="0"/>
            </a:br>
            <a:r>
              <a:rPr lang="en-CA" sz="2400" dirty="0"/>
              <a:t>Na-hi-</a:t>
            </a:r>
            <a:r>
              <a:rPr lang="en-CA" sz="2400" dirty="0" err="1"/>
              <a:t>tah</a:t>
            </a:r>
            <a:r>
              <a:rPr lang="en-CA" sz="2400" dirty="0"/>
              <a:t> </a:t>
            </a:r>
            <a:r>
              <a:rPr lang="en-CA" sz="2400" dirty="0" err="1"/>
              <a:t>ve</a:t>
            </a:r>
            <a:r>
              <a:rPr lang="en-CA" sz="2400" dirty="0"/>
              <a:t>-has-de-</a:t>
            </a:r>
            <a:r>
              <a:rPr lang="en-CA" sz="2400" dirty="0" err="1"/>
              <a:t>kha</a:t>
            </a:r>
            <a:r>
              <a:rPr lang="en-CA" sz="2400" dirty="0"/>
              <a:t> am-</a:t>
            </a:r>
            <a:r>
              <a:rPr lang="en-CA" sz="2400" dirty="0" err="1"/>
              <a:t>zu</a:t>
            </a:r>
            <a:r>
              <a:rPr lang="en-CA" sz="2400" dirty="0"/>
              <a:t> </a:t>
            </a:r>
            <a:r>
              <a:rPr lang="en-CA" sz="2400" dirty="0" err="1"/>
              <a:t>ga</a:t>
            </a:r>
            <a:r>
              <a:rPr lang="en-CA" sz="2400" dirty="0"/>
              <a:t>-al-ta </a:t>
            </a:r>
            <a:br>
              <a:rPr lang="en-CA" sz="2400" dirty="0"/>
            </a:br>
            <a:r>
              <a:rPr lang="en-CA" sz="2400" dirty="0"/>
              <a:t>(In Your love, You lead the people You redeemed) </a:t>
            </a:r>
            <a:br>
              <a:rPr lang="en-CA" sz="2400" dirty="0"/>
            </a:br>
            <a:r>
              <a:rPr lang="en-CA" sz="2400" dirty="0"/>
              <a:t>Na-hi-</a:t>
            </a:r>
            <a:r>
              <a:rPr lang="en-CA" sz="2400" dirty="0" err="1"/>
              <a:t>tah</a:t>
            </a:r>
            <a:r>
              <a:rPr lang="en-CA" sz="2400" dirty="0"/>
              <a:t> </a:t>
            </a:r>
            <a:r>
              <a:rPr lang="en-CA" sz="2400" dirty="0" err="1"/>
              <a:t>ve</a:t>
            </a:r>
            <a:r>
              <a:rPr lang="en-CA" sz="2400" dirty="0"/>
              <a:t>-has-de-</a:t>
            </a:r>
            <a:r>
              <a:rPr lang="en-CA" sz="2400" dirty="0" err="1"/>
              <a:t>kha</a:t>
            </a:r>
            <a:r>
              <a:rPr lang="en-CA" sz="2400" dirty="0"/>
              <a:t> am-</a:t>
            </a:r>
            <a:r>
              <a:rPr lang="en-CA" sz="2400" dirty="0" err="1"/>
              <a:t>zu</a:t>
            </a:r>
            <a:r>
              <a:rPr lang="en-CA" sz="2400" dirty="0"/>
              <a:t> </a:t>
            </a:r>
            <a:r>
              <a:rPr lang="en-CA" sz="2400" dirty="0" err="1"/>
              <a:t>ga</a:t>
            </a:r>
            <a:r>
              <a:rPr lang="en-CA" sz="2400" dirty="0"/>
              <a:t>-al-ta </a:t>
            </a:r>
            <a:br>
              <a:rPr lang="en-CA" sz="2400" dirty="0"/>
            </a:br>
            <a:r>
              <a:rPr lang="en-CA" sz="2400" dirty="0"/>
              <a:t>(In Your love, You lead the people You redeemed)</a:t>
            </a:r>
            <a:br>
              <a:rPr lang="en-CA" sz="2400" dirty="0"/>
            </a:br>
            <a:r>
              <a:rPr lang="en-CA" sz="2400" dirty="0"/>
              <a:t>A-</a:t>
            </a:r>
            <a:r>
              <a:rPr lang="en-CA" sz="2400" dirty="0" err="1"/>
              <a:t>shi</a:t>
            </a:r>
            <a:r>
              <a:rPr lang="en-CA" sz="2400" dirty="0"/>
              <a:t>-</a:t>
            </a:r>
            <a:r>
              <a:rPr lang="en-CA" sz="2400" dirty="0" err="1"/>
              <a:t>ra</a:t>
            </a:r>
            <a:r>
              <a:rPr lang="en-CA" sz="2400" dirty="0"/>
              <a:t>, a-</a:t>
            </a:r>
            <a:r>
              <a:rPr lang="en-CA" sz="2400" dirty="0" err="1"/>
              <a:t>shi</a:t>
            </a:r>
            <a:r>
              <a:rPr lang="en-CA" sz="2400" dirty="0"/>
              <a:t>-</a:t>
            </a:r>
            <a:r>
              <a:rPr lang="en-CA" sz="2400" dirty="0" err="1"/>
              <a:t>ra</a:t>
            </a:r>
            <a:r>
              <a:rPr lang="en-CA" sz="2400" dirty="0"/>
              <a:t>, a-</a:t>
            </a:r>
            <a:r>
              <a:rPr lang="en-CA" sz="2400" dirty="0" err="1"/>
              <a:t>shi</a:t>
            </a:r>
            <a:r>
              <a:rPr lang="en-CA" sz="2400" dirty="0"/>
              <a:t>-</a:t>
            </a:r>
            <a:r>
              <a:rPr lang="en-CA" sz="2400" dirty="0" err="1"/>
              <a:t>ra</a:t>
            </a:r>
            <a:r>
              <a:rPr lang="en-CA" sz="2400" dirty="0"/>
              <a:t> </a:t>
            </a:r>
            <a:br>
              <a:rPr lang="en-CA" sz="2400" dirty="0"/>
            </a:br>
            <a:r>
              <a:rPr lang="en-CA" sz="2400" dirty="0"/>
              <a:t>(I will sing, I will sing, I will sing)</a:t>
            </a:r>
          </a:p>
        </p:txBody>
      </p:sp>
    </p:spTree>
    <p:extLst>
      <p:ext uri="{BB962C8B-B14F-4D97-AF65-F5344CB8AC3E}">
        <p14:creationId xmlns:p14="http://schemas.microsoft.com/office/powerpoint/2010/main" val="1125048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Types of poetry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800" dirty="0"/>
              <a:t>Couplet of two or more parallel lines: </a:t>
            </a:r>
            <a:r>
              <a:rPr lang="en-CA" sz="2800" dirty="0"/>
              <a:t>Units of three (Ps 1:1; 5:11; 45:1, 2), four (Ps 1:3; 55:21; Proverbs 27:15, 16), five (Ps 6:6, 7; </a:t>
            </a:r>
            <a:r>
              <a:rPr lang="en-CA" sz="2800" dirty="0" err="1"/>
              <a:t>Prv</a:t>
            </a:r>
            <a:r>
              <a:rPr lang="en-CA" sz="2800" dirty="0"/>
              <a:t> 24:23–25), six (Ps 99:1–3; </a:t>
            </a:r>
            <a:r>
              <a:rPr lang="en-CA" sz="2800" dirty="0" err="1"/>
              <a:t>Provebs</a:t>
            </a:r>
            <a:r>
              <a:rPr lang="en-CA" sz="2800" dirty="0"/>
              <a:t> 30:21–23),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800" dirty="0"/>
              <a:t>Rhyme is rare </a:t>
            </a:r>
            <a:r>
              <a:rPr lang="en-US" sz="2800" dirty="0"/>
              <a:t>Jeremiah 9:18–20; Lam 1–4)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Rhythm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Parallelism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195098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1. Synonymous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800" dirty="0"/>
              <a:t>Synonymous </a:t>
            </a:r>
            <a:r>
              <a:rPr lang="en-CA" sz="2800" b="1" dirty="0"/>
              <a:t>Psalm 2:4</a:t>
            </a:r>
            <a:r>
              <a:rPr lang="en-CA" sz="2800" dirty="0"/>
              <a:t>; 19:1; 36:1, 2; 103:11, 12; </a:t>
            </a:r>
            <a:r>
              <a:rPr lang="en-CA" sz="2800" dirty="0" err="1"/>
              <a:t>Prv</a:t>
            </a:r>
            <a:r>
              <a:rPr lang="en-CA" sz="2800" dirty="0"/>
              <a:t> 3:13–18</a:t>
            </a:r>
          </a:p>
          <a:p>
            <a:pPr marL="0" indent="0">
              <a:buNone/>
            </a:pPr>
            <a:r>
              <a:rPr lang="en-CA" sz="2800" baseline="30000" dirty="0"/>
              <a:t>4</a:t>
            </a:r>
            <a:r>
              <a:rPr lang="en-CA" sz="2800" dirty="0"/>
              <a:t> The </a:t>
            </a:r>
            <a:r>
              <a:rPr lang="en-CA" sz="2800" dirty="0">
                <a:solidFill>
                  <a:srgbClr val="FF0000"/>
                </a:solidFill>
              </a:rPr>
              <a:t>One enthroned in heaven </a:t>
            </a:r>
            <a:r>
              <a:rPr lang="en-CA" sz="2800" dirty="0">
                <a:solidFill>
                  <a:srgbClr val="0070C0"/>
                </a:solidFill>
              </a:rPr>
              <a:t>laughs</a:t>
            </a:r>
            <a:r>
              <a:rPr lang="en-CA" sz="2800" dirty="0"/>
              <a:t>; </a:t>
            </a:r>
          </a:p>
          <a:p>
            <a:pPr marL="0" indent="0">
              <a:buNone/>
            </a:pPr>
            <a:r>
              <a:rPr lang="en-CA" sz="2800" dirty="0"/>
              <a:t>	the </a:t>
            </a:r>
            <a:r>
              <a:rPr lang="en-CA" sz="2800" dirty="0">
                <a:solidFill>
                  <a:srgbClr val="FF0000"/>
                </a:solidFill>
              </a:rPr>
              <a:t>Lord</a:t>
            </a:r>
            <a:r>
              <a:rPr lang="en-CA" sz="2800" dirty="0"/>
              <a:t> </a:t>
            </a:r>
            <a:r>
              <a:rPr lang="en-CA" sz="2800" dirty="0">
                <a:solidFill>
                  <a:srgbClr val="0070C0"/>
                </a:solidFill>
              </a:rPr>
              <a:t>scoffs</a:t>
            </a:r>
            <a:r>
              <a:rPr lang="en-CA" sz="2800" dirty="0"/>
              <a:t> at them. </a:t>
            </a:r>
          </a:p>
        </p:txBody>
      </p:sp>
    </p:spTree>
    <p:extLst>
      <p:ext uri="{BB962C8B-B14F-4D97-AF65-F5344CB8AC3E}">
        <p14:creationId xmlns:p14="http://schemas.microsoft.com/office/powerpoint/2010/main" val="1928424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2. Antithetic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484784"/>
            <a:ext cx="7633742" cy="4896544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CA" sz="2400" dirty="0"/>
              <a:t>Ps 1:6; 19:8, 9; </a:t>
            </a:r>
            <a:r>
              <a:rPr lang="en-CA" sz="2400" b="1" dirty="0"/>
              <a:t>Provebs10:1–4</a:t>
            </a:r>
            <a:r>
              <a:rPr lang="en-CA" sz="2400" dirty="0"/>
              <a:t>, 16, 18; 13:9</a:t>
            </a:r>
          </a:p>
          <a:p>
            <a:pPr marL="0" indent="0">
              <a:buNone/>
            </a:pPr>
            <a:r>
              <a:rPr lang="en-CA" sz="2800" baseline="30000" dirty="0"/>
              <a:t>1</a:t>
            </a:r>
            <a:r>
              <a:rPr lang="en-CA" sz="2800" dirty="0"/>
              <a:t> A </a:t>
            </a:r>
            <a:r>
              <a:rPr lang="en-CA" sz="2800" dirty="0">
                <a:solidFill>
                  <a:srgbClr val="FF0000"/>
                </a:solidFill>
              </a:rPr>
              <a:t>wise son </a:t>
            </a:r>
            <a:r>
              <a:rPr lang="en-CA" sz="2800" dirty="0"/>
              <a:t>brings </a:t>
            </a:r>
            <a:r>
              <a:rPr lang="en-CA" sz="2800" dirty="0">
                <a:solidFill>
                  <a:srgbClr val="0070C0"/>
                </a:solidFill>
              </a:rPr>
              <a:t>joy</a:t>
            </a:r>
            <a:r>
              <a:rPr lang="en-CA" sz="2800" dirty="0"/>
              <a:t> to his </a:t>
            </a:r>
            <a:r>
              <a:rPr lang="en-CA" sz="2800" dirty="0">
                <a:solidFill>
                  <a:srgbClr val="FF0000"/>
                </a:solidFill>
              </a:rPr>
              <a:t>father</a:t>
            </a:r>
            <a:r>
              <a:rPr lang="en-CA" sz="2800" dirty="0"/>
              <a:t>, </a:t>
            </a:r>
          </a:p>
          <a:p>
            <a:pPr marL="0" indent="0">
              <a:buNone/>
            </a:pPr>
            <a:r>
              <a:rPr lang="en-CA" sz="2800" dirty="0"/>
              <a:t>	but a </a:t>
            </a:r>
            <a:r>
              <a:rPr lang="en-CA" sz="2800" dirty="0">
                <a:solidFill>
                  <a:srgbClr val="FF0000"/>
                </a:solidFill>
              </a:rPr>
              <a:t>foolish son </a:t>
            </a:r>
            <a:r>
              <a:rPr lang="en-CA" sz="2800" dirty="0"/>
              <a:t>brings </a:t>
            </a:r>
            <a:r>
              <a:rPr lang="en-CA" sz="2800" dirty="0">
                <a:solidFill>
                  <a:srgbClr val="0070C0"/>
                </a:solidFill>
              </a:rPr>
              <a:t>grief</a:t>
            </a:r>
            <a:r>
              <a:rPr lang="en-CA" sz="2800" dirty="0"/>
              <a:t> to his </a:t>
            </a:r>
            <a:r>
              <a:rPr lang="en-CA" sz="2800" dirty="0">
                <a:solidFill>
                  <a:srgbClr val="FF0000"/>
                </a:solidFill>
              </a:rPr>
              <a:t>mother</a:t>
            </a:r>
            <a:r>
              <a:rPr lang="en-CA" sz="2800" dirty="0"/>
              <a:t>. </a:t>
            </a:r>
          </a:p>
          <a:p>
            <a:pPr marL="0" indent="0">
              <a:buNone/>
            </a:pPr>
            <a:r>
              <a:rPr lang="en-CA" sz="2800" baseline="30000" dirty="0"/>
              <a:t>2</a:t>
            </a:r>
            <a:r>
              <a:rPr lang="en-CA" sz="2800" dirty="0"/>
              <a:t> </a:t>
            </a:r>
            <a:r>
              <a:rPr lang="en-CA" sz="2800" dirty="0">
                <a:solidFill>
                  <a:srgbClr val="FF0000"/>
                </a:solidFill>
              </a:rPr>
              <a:t>Ill-gotten treasures </a:t>
            </a:r>
            <a:r>
              <a:rPr lang="en-CA" sz="2800" dirty="0"/>
              <a:t>have </a:t>
            </a:r>
            <a:r>
              <a:rPr lang="en-CA" sz="2800" dirty="0">
                <a:solidFill>
                  <a:srgbClr val="FF0000"/>
                </a:solidFill>
              </a:rPr>
              <a:t>no lasting value, </a:t>
            </a:r>
          </a:p>
          <a:p>
            <a:pPr marL="0" indent="0">
              <a:buNone/>
            </a:pPr>
            <a:r>
              <a:rPr lang="en-CA" sz="2800" dirty="0"/>
              <a:t>	but </a:t>
            </a:r>
            <a:r>
              <a:rPr lang="en-CA" sz="2800" dirty="0">
                <a:solidFill>
                  <a:srgbClr val="FF0000"/>
                </a:solidFill>
              </a:rPr>
              <a:t>righteousness</a:t>
            </a:r>
            <a:r>
              <a:rPr lang="en-CA" sz="2800" dirty="0"/>
              <a:t> delivers from </a:t>
            </a:r>
            <a:r>
              <a:rPr lang="en-CA" sz="2800" dirty="0">
                <a:solidFill>
                  <a:srgbClr val="FF0000"/>
                </a:solidFill>
              </a:rPr>
              <a:t>death</a:t>
            </a:r>
            <a:r>
              <a:rPr lang="en-CA" sz="2800" dirty="0"/>
              <a:t>. </a:t>
            </a:r>
          </a:p>
          <a:p>
            <a:pPr marL="0" indent="0">
              <a:buNone/>
            </a:pPr>
            <a:r>
              <a:rPr lang="en-CA" sz="2800" baseline="30000" dirty="0"/>
              <a:t>3</a:t>
            </a:r>
            <a:r>
              <a:rPr lang="en-CA" sz="2800" dirty="0"/>
              <a:t> The </a:t>
            </a:r>
            <a:r>
              <a:rPr lang="en-CA" sz="2800" cap="small" dirty="0">
                <a:solidFill>
                  <a:srgbClr val="FF0000"/>
                </a:solidFill>
              </a:rPr>
              <a:t>Lord</a:t>
            </a:r>
            <a:r>
              <a:rPr lang="en-CA" sz="2800" dirty="0"/>
              <a:t> does not let the </a:t>
            </a:r>
            <a:r>
              <a:rPr lang="en-CA" sz="2800" dirty="0">
                <a:solidFill>
                  <a:srgbClr val="FF0000"/>
                </a:solidFill>
              </a:rPr>
              <a:t>righteous</a:t>
            </a:r>
            <a:r>
              <a:rPr lang="en-CA" sz="2800" dirty="0"/>
              <a:t> go </a:t>
            </a:r>
            <a:r>
              <a:rPr lang="en-CA" sz="2800" dirty="0">
                <a:solidFill>
                  <a:srgbClr val="0070C0"/>
                </a:solidFill>
              </a:rPr>
              <a:t>hungry</a:t>
            </a:r>
            <a:r>
              <a:rPr lang="en-CA" sz="2800" dirty="0"/>
              <a:t>, </a:t>
            </a:r>
          </a:p>
          <a:p>
            <a:pPr marL="0" indent="0">
              <a:buNone/>
            </a:pPr>
            <a:r>
              <a:rPr lang="en-CA" sz="2800" dirty="0"/>
              <a:t>	but he </a:t>
            </a:r>
            <a:r>
              <a:rPr lang="en-CA" sz="2800" dirty="0">
                <a:solidFill>
                  <a:srgbClr val="FF0000"/>
                </a:solidFill>
              </a:rPr>
              <a:t>thwarts</a:t>
            </a:r>
            <a:r>
              <a:rPr lang="en-CA" sz="2800" dirty="0"/>
              <a:t> the </a:t>
            </a:r>
            <a:r>
              <a:rPr lang="en-CA" sz="2800" dirty="0">
                <a:solidFill>
                  <a:srgbClr val="0070C0"/>
                </a:solidFill>
              </a:rPr>
              <a:t>craving</a:t>
            </a:r>
            <a:r>
              <a:rPr lang="en-CA" sz="2800" dirty="0"/>
              <a:t> of the </a:t>
            </a:r>
            <a:r>
              <a:rPr lang="en-CA" sz="2800" dirty="0">
                <a:solidFill>
                  <a:srgbClr val="FF0000"/>
                </a:solidFill>
              </a:rPr>
              <a:t>wicked</a:t>
            </a:r>
            <a:r>
              <a:rPr lang="en-CA" sz="2800" dirty="0"/>
              <a:t>. </a:t>
            </a:r>
          </a:p>
          <a:p>
            <a:pPr marL="0" indent="0">
              <a:buNone/>
            </a:pPr>
            <a:r>
              <a:rPr lang="en-CA" sz="2800" baseline="30000" dirty="0"/>
              <a:t>4</a:t>
            </a:r>
            <a:r>
              <a:rPr lang="en-CA" sz="2800" dirty="0"/>
              <a:t> </a:t>
            </a:r>
            <a:r>
              <a:rPr lang="en-CA" sz="2800" dirty="0">
                <a:solidFill>
                  <a:srgbClr val="FF0000"/>
                </a:solidFill>
              </a:rPr>
              <a:t>Lazy hands </a:t>
            </a:r>
            <a:r>
              <a:rPr lang="en-CA" sz="2800" dirty="0"/>
              <a:t>make for </a:t>
            </a:r>
            <a:r>
              <a:rPr lang="en-CA" sz="2800" dirty="0">
                <a:solidFill>
                  <a:srgbClr val="0070C0"/>
                </a:solidFill>
              </a:rPr>
              <a:t>poverty</a:t>
            </a:r>
            <a:r>
              <a:rPr lang="en-CA" sz="2800" dirty="0"/>
              <a:t>, </a:t>
            </a:r>
          </a:p>
          <a:p>
            <a:pPr marL="0" indent="0">
              <a:buNone/>
            </a:pPr>
            <a:r>
              <a:rPr lang="en-CA" sz="2800" dirty="0"/>
              <a:t>	but </a:t>
            </a:r>
            <a:r>
              <a:rPr lang="en-CA" sz="2800" dirty="0">
                <a:solidFill>
                  <a:srgbClr val="FF0000"/>
                </a:solidFill>
              </a:rPr>
              <a:t>diligent hands </a:t>
            </a:r>
            <a:r>
              <a:rPr lang="en-CA" sz="2800" dirty="0"/>
              <a:t>bring </a:t>
            </a:r>
            <a:r>
              <a:rPr lang="en-CA" sz="2800" dirty="0">
                <a:solidFill>
                  <a:srgbClr val="0070C0"/>
                </a:solidFill>
              </a:rPr>
              <a:t>wealth</a:t>
            </a:r>
            <a:r>
              <a:rPr lang="en-CA" sz="2800" dirty="0"/>
              <a:t>. </a:t>
            </a:r>
          </a:p>
          <a:p>
            <a:pPr marL="0" indent="0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844033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3. Synthetic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Psalm 1:1</a:t>
            </a:r>
            <a:r>
              <a:rPr lang="en-US" sz="2800" dirty="0"/>
              <a:t>; 3:5, 6; 18:8–10; Proverbs 26:3</a:t>
            </a:r>
          </a:p>
          <a:p>
            <a:pPr marL="0" indent="0">
              <a:buNone/>
            </a:pPr>
            <a:r>
              <a:rPr lang="en-CA" sz="2800" baseline="30000" dirty="0"/>
              <a:t>1</a:t>
            </a:r>
            <a:r>
              <a:rPr lang="en-CA" sz="2800" dirty="0"/>
              <a:t> Blessed is the one who does not </a:t>
            </a:r>
          </a:p>
          <a:p>
            <a:pPr marL="0" indent="0">
              <a:buNone/>
            </a:pPr>
            <a:r>
              <a:rPr lang="en-CA" sz="2800" dirty="0"/>
              <a:t>	</a:t>
            </a:r>
            <a:r>
              <a:rPr lang="en-CA" sz="2800" dirty="0">
                <a:solidFill>
                  <a:srgbClr val="FF0000"/>
                </a:solidFill>
              </a:rPr>
              <a:t>walk</a:t>
            </a:r>
            <a:r>
              <a:rPr lang="en-CA" sz="2800" dirty="0"/>
              <a:t> in step with the wicked or 	</a:t>
            </a:r>
          </a:p>
          <a:p>
            <a:pPr marL="0" indent="0">
              <a:buNone/>
            </a:pPr>
            <a:r>
              <a:rPr lang="en-CA" sz="2800" dirty="0"/>
              <a:t>	</a:t>
            </a:r>
            <a:r>
              <a:rPr lang="en-CA" sz="2800" dirty="0">
                <a:solidFill>
                  <a:srgbClr val="FF0000"/>
                </a:solidFill>
              </a:rPr>
              <a:t>stand</a:t>
            </a:r>
            <a:r>
              <a:rPr lang="en-CA" sz="2800" dirty="0"/>
              <a:t> in the way that sinners take or </a:t>
            </a:r>
          </a:p>
          <a:p>
            <a:pPr marL="0" indent="0">
              <a:buNone/>
            </a:pPr>
            <a:r>
              <a:rPr lang="en-CA" sz="2800" dirty="0"/>
              <a:t>	</a:t>
            </a:r>
            <a:r>
              <a:rPr lang="en-CA" sz="2800" dirty="0">
                <a:solidFill>
                  <a:srgbClr val="FF0000"/>
                </a:solidFill>
              </a:rPr>
              <a:t>sit</a:t>
            </a:r>
            <a:r>
              <a:rPr lang="en-CA" sz="2800" dirty="0"/>
              <a:t> in the company of mockers,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4561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Acrostic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See Psalm 119—each section has eight similar lines.</a:t>
            </a:r>
          </a:p>
          <a:p>
            <a:r>
              <a:rPr lang="en-CA" sz="2800" dirty="0"/>
              <a:t>See psalm 25—each verse is sequential following the alphabet</a:t>
            </a:r>
          </a:p>
          <a:p>
            <a:r>
              <a:rPr lang="en-CA" sz="2800" dirty="0"/>
              <a:t>See also </a:t>
            </a:r>
            <a:r>
              <a:rPr lang="en-CA" sz="2800" dirty="0"/>
              <a:t>Psalms 9, 10, 34, 37, 111, 112, and 145. Lamentations 3; Proverbs 31:10-31</a:t>
            </a:r>
          </a:p>
          <a:p>
            <a:pPr marL="0" indent="0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277313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Refrain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See Psalm 136</a:t>
            </a:r>
          </a:p>
        </p:txBody>
      </p:sp>
    </p:spTree>
    <p:extLst>
      <p:ext uri="{BB962C8B-B14F-4D97-AF65-F5344CB8AC3E}">
        <p14:creationId xmlns:p14="http://schemas.microsoft.com/office/powerpoint/2010/main" val="1755032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Worksheet four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/>
              <a:t>Choose from among the Minor Prophets</a:t>
            </a:r>
          </a:p>
          <a:p>
            <a:pPr marL="0" indent="0">
              <a:buNone/>
            </a:pPr>
            <a:r>
              <a:rPr lang="en-CA" sz="2800" dirty="0"/>
              <a:t>You may expand your research by using a Bible Commentary. Cite your sources, and be prepared to comment on the assumptions of </a:t>
            </a:r>
            <a:r>
              <a:rPr lang="en-CA" sz="2800"/>
              <a:t>the commentary.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908036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CA" sz="2800" dirty="0"/>
              <a:t>Today we will look at Hebrew Poetry and the Psalms, and see some unique features of Hebrew poetry.</a:t>
            </a:r>
          </a:p>
        </p:txBody>
      </p:sp>
    </p:spTree>
    <p:extLst>
      <p:ext uri="{BB962C8B-B14F-4D97-AF65-F5344CB8AC3E}">
        <p14:creationId xmlns:p14="http://schemas.microsoft.com/office/powerpoint/2010/main" val="436537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a Psalm?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/>
              <a:t>Hebrew, </a:t>
            </a:r>
            <a:r>
              <a:rPr lang="en-CA" sz="2800" dirty="0" err="1"/>
              <a:t>Mizmor</a:t>
            </a:r>
            <a:r>
              <a:rPr lang="en-CA" sz="2800" dirty="0"/>
              <a:t>, from  </a:t>
            </a:r>
            <a:r>
              <a:rPr lang="en-CA" sz="2800" dirty="0">
                <a:latin typeface="MS Gothic" panose="020B0609070205080204" pitchFamily="49" charset="-128"/>
                <a:ea typeface="MS Gothic" panose="020B0609070205080204" pitchFamily="49" charset="-128"/>
              </a:rPr>
              <a:t>√ </a:t>
            </a:r>
            <a:r>
              <a:rPr lang="en-CA" sz="2800" dirty="0" err="1"/>
              <a:t>zmr</a:t>
            </a:r>
            <a:r>
              <a:rPr lang="en-CA" sz="2800" dirty="0"/>
              <a:t>, “to play an instrument”</a:t>
            </a:r>
          </a:p>
          <a:p>
            <a:pPr marL="0" indent="0">
              <a:buNone/>
            </a:pPr>
            <a:r>
              <a:rPr lang="en-CA" sz="2800" dirty="0"/>
              <a:t>Greek, </a:t>
            </a:r>
            <a:r>
              <a:rPr lang="en-CA" sz="2800" dirty="0" err="1"/>
              <a:t>Psalmos</a:t>
            </a:r>
            <a:r>
              <a:rPr lang="en-CA" sz="2800" dirty="0"/>
              <a:t>, “to sing praise, to pluck an instrument”</a:t>
            </a:r>
          </a:p>
        </p:txBody>
      </p:sp>
    </p:spTree>
    <p:extLst>
      <p:ext uri="{BB962C8B-B14F-4D97-AF65-F5344CB8AC3E}">
        <p14:creationId xmlns:p14="http://schemas.microsoft.com/office/powerpoint/2010/main" val="1771318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Where are Psalms?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800" dirty="0"/>
              <a:t>Book of Psalms</a:t>
            </a:r>
          </a:p>
          <a:p>
            <a:r>
              <a:rPr lang="en-CA" sz="2800" dirty="0"/>
              <a:t>1 Samuel 2:1-11 (compare Luke 1:46-55!)</a:t>
            </a:r>
          </a:p>
          <a:p>
            <a:r>
              <a:rPr lang="en-CA" sz="2800" dirty="0"/>
              <a:t>Isaiah 12</a:t>
            </a:r>
          </a:p>
          <a:p>
            <a:r>
              <a:rPr lang="en-CA" sz="2800" dirty="0"/>
              <a:t>Others: </a:t>
            </a:r>
            <a:r>
              <a:rPr lang="en-CA" sz="2800" dirty="0" err="1"/>
              <a:t>Gn</a:t>
            </a:r>
            <a:r>
              <a:rPr lang="en-CA" sz="2800" dirty="0"/>
              <a:t> 4:23, 24; Ex 15:1–18; </a:t>
            </a:r>
            <a:r>
              <a:rPr lang="en-CA" sz="2800" dirty="0" err="1"/>
              <a:t>Jgs</a:t>
            </a:r>
            <a:r>
              <a:rPr lang="en-CA" sz="2800" dirty="0"/>
              <a:t> 5:1–31;Nm 21:27–30; Nm 21:17, 18; </a:t>
            </a:r>
            <a:r>
              <a:rPr lang="en-CA" sz="2800" dirty="0" err="1"/>
              <a:t>Gn</a:t>
            </a:r>
            <a:r>
              <a:rPr lang="en-CA" sz="2800" dirty="0"/>
              <a:t> 49:1–27; Dt 33:1–29; Nm 23:7–10; 23:18–24; 24:3–9; 24:15–25; 2 Sm 1:19–27; </a:t>
            </a:r>
            <a:r>
              <a:rPr lang="en-CA" sz="2800" dirty="0" err="1"/>
              <a:t>Prv</a:t>
            </a:r>
            <a:r>
              <a:rPr lang="en-CA" sz="2800" dirty="0"/>
              <a:t> 6:6–11; </a:t>
            </a:r>
            <a:r>
              <a:rPr lang="en-CA" sz="2800" dirty="0" err="1"/>
              <a:t>Prv</a:t>
            </a:r>
            <a:r>
              <a:rPr lang="en-CA" sz="2800" dirty="0"/>
              <a:t> 23:29–35. </a:t>
            </a:r>
            <a:endParaRPr lang="en-CA" sz="2800" dirty="0"/>
          </a:p>
          <a:p>
            <a:endParaRPr lang="en-CA" sz="2800" dirty="0"/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879652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New testament Psalms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/>
              <a:t>The early church relied upon the Old Testament Psalms</a:t>
            </a:r>
          </a:p>
          <a:p>
            <a:pPr marL="0" indent="0">
              <a:buNone/>
            </a:pPr>
            <a:r>
              <a:rPr lang="en-CA" sz="2800" dirty="0"/>
              <a:t>But see also Luke 1:68-69; 2:29-32</a:t>
            </a:r>
          </a:p>
        </p:txBody>
      </p:sp>
    </p:spTree>
    <p:extLst>
      <p:ext uri="{BB962C8B-B14F-4D97-AF65-F5344CB8AC3E}">
        <p14:creationId xmlns:p14="http://schemas.microsoft.com/office/powerpoint/2010/main" val="2522112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English poetry</a:t>
            </a:r>
            <a:br>
              <a:rPr lang="en-CA" dirty="0"/>
            </a:br>
            <a:r>
              <a:rPr lang="en-CA" sz="2800" dirty="0"/>
              <a:t>Edwin Arlington Robinson, </a:t>
            </a:r>
            <a:r>
              <a:rPr lang="en-CA" sz="2800" i="1" dirty="0" err="1"/>
              <a:t>eros</a:t>
            </a:r>
            <a:r>
              <a:rPr lang="en-CA" sz="2800" i="1" dirty="0"/>
              <a:t>  </a:t>
            </a:r>
            <a:r>
              <a:rPr lang="en-CA" sz="2800" i="1" dirty="0" err="1"/>
              <a:t>Turannos</a:t>
            </a:r>
            <a:br>
              <a:rPr lang="en-CA" sz="2800" i="1" dirty="0"/>
            </a:br>
            <a:r>
              <a:rPr lang="en-CA" sz="1800" i="1" dirty="0"/>
              <a:t>http://www.poemhunter.com/poem/eros-turannos/</a:t>
            </a:r>
            <a:endParaRPr lang="en-CA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CA" sz="2800" dirty="0"/>
              <a:t>Between a blurred sagacity 			A</a:t>
            </a:r>
            <a:br>
              <a:rPr lang="en-CA" sz="2800" dirty="0"/>
            </a:br>
            <a:r>
              <a:rPr lang="en-CA" sz="2800" dirty="0"/>
              <a:t>That once had power to sound him, 	B</a:t>
            </a:r>
            <a:br>
              <a:rPr lang="en-CA" sz="2800" dirty="0"/>
            </a:br>
            <a:r>
              <a:rPr lang="en-CA" sz="2800" dirty="0"/>
              <a:t>And Love, that will not let him be 	A</a:t>
            </a:r>
            <a:br>
              <a:rPr lang="en-CA" sz="2800" dirty="0"/>
            </a:br>
            <a:r>
              <a:rPr lang="en-CA" sz="2800" dirty="0"/>
              <a:t>The Judas that she found him, 		B</a:t>
            </a:r>
            <a:br>
              <a:rPr lang="en-CA" sz="2800" dirty="0"/>
            </a:br>
            <a:r>
              <a:rPr lang="en-CA" sz="2800" dirty="0"/>
              <a:t>Her pride assuages her almost 		C</a:t>
            </a:r>
            <a:br>
              <a:rPr lang="en-CA" sz="2800" dirty="0"/>
            </a:br>
            <a:r>
              <a:rPr lang="en-CA" sz="2800" dirty="0"/>
              <a:t>As if it were alone the cost-- 		C</a:t>
            </a:r>
            <a:br>
              <a:rPr lang="en-CA" sz="2800" dirty="0"/>
            </a:br>
            <a:r>
              <a:rPr lang="en-CA" sz="2800" dirty="0"/>
              <a:t>He sees that he will not be lost, 		C</a:t>
            </a:r>
            <a:br>
              <a:rPr lang="en-CA" sz="2800" dirty="0"/>
            </a:br>
            <a:r>
              <a:rPr lang="en-CA" sz="2800" dirty="0"/>
              <a:t>And waits, and looks around him.		B	</a:t>
            </a:r>
          </a:p>
        </p:txBody>
      </p:sp>
    </p:spTree>
    <p:extLst>
      <p:ext uri="{BB962C8B-B14F-4D97-AF65-F5344CB8AC3E}">
        <p14:creationId xmlns:p14="http://schemas.microsoft.com/office/powerpoint/2010/main" val="1650458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Hebrew Poetry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dirty="0">
                <a:hlinkClick r:id="rId2"/>
              </a:rPr>
              <a:t>https://www.youtube.com/watch?v=tknPYGGrQq8</a:t>
            </a:r>
            <a:endParaRPr lang="en-CA" sz="2800" dirty="0"/>
          </a:p>
          <a:p>
            <a:pPr marL="0" indent="0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933081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Hebrew Poetry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CA" sz="2600" dirty="0" err="1"/>
              <a:t>Ashira</a:t>
            </a:r>
            <a:r>
              <a:rPr lang="en-CA" sz="2600" dirty="0"/>
              <a:t> </a:t>
            </a:r>
            <a:r>
              <a:rPr lang="en-CA" sz="2600" dirty="0" err="1"/>
              <a:t>l'Adonai</a:t>
            </a:r>
            <a:r>
              <a:rPr lang="en-CA" sz="2600" dirty="0"/>
              <a:t> </a:t>
            </a:r>
            <a:r>
              <a:rPr lang="en-CA" sz="2600" dirty="0" err="1"/>
              <a:t>ki</a:t>
            </a:r>
            <a:r>
              <a:rPr lang="en-CA" sz="2600" dirty="0"/>
              <a:t> </a:t>
            </a:r>
            <a:r>
              <a:rPr lang="en-CA" sz="2600" dirty="0" err="1"/>
              <a:t>gaoh</a:t>
            </a:r>
            <a:r>
              <a:rPr lang="en-CA" sz="2600" dirty="0"/>
              <a:t> </a:t>
            </a:r>
            <a:r>
              <a:rPr lang="en-CA" sz="2600" dirty="0" err="1"/>
              <a:t>gaah</a:t>
            </a:r>
            <a:br>
              <a:rPr lang="en-CA" sz="2600" dirty="0"/>
            </a:br>
            <a:r>
              <a:rPr lang="en-CA" sz="2600" dirty="0" err="1"/>
              <a:t>Ashira</a:t>
            </a:r>
            <a:r>
              <a:rPr lang="en-CA" sz="2600" dirty="0"/>
              <a:t> </a:t>
            </a:r>
            <a:r>
              <a:rPr lang="en-CA" sz="2600" dirty="0" err="1"/>
              <a:t>l'Adonai</a:t>
            </a:r>
            <a:r>
              <a:rPr lang="en-CA" sz="2600" dirty="0"/>
              <a:t> </a:t>
            </a:r>
            <a:r>
              <a:rPr lang="en-CA" sz="2600" dirty="0" err="1"/>
              <a:t>ki</a:t>
            </a:r>
            <a:r>
              <a:rPr lang="en-CA" sz="2600" dirty="0"/>
              <a:t> </a:t>
            </a:r>
            <a:r>
              <a:rPr lang="en-CA" sz="2600" dirty="0" err="1"/>
              <a:t>gaoh</a:t>
            </a:r>
            <a:r>
              <a:rPr lang="en-CA" sz="2600" dirty="0"/>
              <a:t> </a:t>
            </a:r>
            <a:r>
              <a:rPr lang="en-CA" sz="2600" dirty="0" err="1"/>
              <a:t>gaah</a:t>
            </a:r>
            <a:br>
              <a:rPr lang="en-CA" sz="2600" dirty="0"/>
            </a:br>
            <a:r>
              <a:rPr lang="en-CA" sz="2600" dirty="0"/>
              <a:t>Mi </a:t>
            </a:r>
            <a:r>
              <a:rPr lang="en-CA" sz="2600" dirty="0" err="1"/>
              <a:t>khamokha</a:t>
            </a:r>
            <a:r>
              <a:rPr lang="en-CA" sz="2600" dirty="0"/>
              <a:t> </a:t>
            </a:r>
            <a:r>
              <a:rPr lang="en-CA" sz="2600" dirty="0" err="1"/>
              <a:t>ba'elim</a:t>
            </a:r>
            <a:r>
              <a:rPr lang="en-CA" sz="2600" dirty="0"/>
              <a:t> Adonai</a:t>
            </a:r>
            <a:br>
              <a:rPr lang="en-CA" sz="2600" dirty="0"/>
            </a:br>
            <a:r>
              <a:rPr lang="en-CA" sz="2600" dirty="0"/>
              <a:t>Mi </a:t>
            </a:r>
            <a:r>
              <a:rPr lang="en-CA" sz="2600" dirty="0" err="1"/>
              <a:t>khamokha</a:t>
            </a:r>
            <a:r>
              <a:rPr lang="en-CA" sz="2600" dirty="0"/>
              <a:t> </a:t>
            </a:r>
            <a:r>
              <a:rPr lang="en-CA" sz="2600" dirty="0" err="1"/>
              <a:t>ne'dar</a:t>
            </a:r>
            <a:r>
              <a:rPr lang="en-CA" sz="2600" dirty="0"/>
              <a:t> </a:t>
            </a:r>
            <a:r>
              <a:rPr lang="en-CA" sz="2600" dirty="0" err="1"/>
              <a:t>baqodesh</a:t>
            </a:r>
            <a:br>
              <a:rPr lang="en-CA" sz="2600" dirty="0"/>
            </a:br>
            <a:r>
              <a:rPr lang="en-CA" sz="2600" dirty="0" err="1"/>
              <a:t>Nah'ita</a:t>
            </a:r>
            <a:r>
              <a:rPr lang="en-CA" sz="2600" dirty="0"/>
              <a:t> </a:t>
            </a:r>
            <a:r>
              <a:rPr lang="en-CA" sz="2600" dirty="0" err="1"/>
              <a:t>veh'asdekha</a:t>
            </a:r>
            <a:r>
              <a:rPr lang="en-CA" sz="2600" dirty="0"/>
              <a:t> 'am-</a:t>
            </a:r>
            <a:r>
              <a:rPr lang="en-CA" sz="2600" dirty="0" err="1"/>
              <a:t>zu</a:t>
            </a:r>
            <a:r>
              <a:rPr lang="en-CA" sz="2600" dirty="0"/>
              <a:t> </a:t>
            </a:r>
            <a:r>
              <a:rPr lang="en-CA" sz="2600" dirty="0" err="1"/>
              <a:t>ga-alta</a:t>
            </a:r>
            <a:br>
              <a:rPr lang="en-CA" sz="2600" dirty="0"/>
            </a:br>
            <a:r>
              <a:rPr lang="en-CA" sz="2600" dirty="0" err="1"/>
              <a:t>Nah'ita</a:t>
            </a:r>
            <a:r>
              <a:rPr lang="en-CA" sz="2600" dirty="0"/>
              <a:t> </a:t>
            </a:r>
            <a:r>
              <a:rPr lang="en-CA" sz="2600" dirty="0" err="1"/>
              <a:t>veh'asdekha</a:t>
            </a:r>
            <a:r>
              <a:rPr lang="en-CA" sz="2600" dirty="0"/>
              <a:t> 'am-</a:t>
            </a:r>
            <a:r>
              <a:rPr lang="en-CA" sz="2600" dirty="0" err="1"/>
              <a:t>zu</a:t>
            </a:r>
            <a:r>
              <a:rPr lang="en-CA" sz="2600" dirty="0"/>
              <a:t> </a:t>
            </a:r>
            <a:r>
              <a:rPr lang="en-CA" sz="2600" dirty="0" err="1"/>
              <a:t>ga-alta</a:t>
            </a:r>
            <a:br>
              <a:rPr lang="en-CA" sz="2600" dirty="0"/>
            </a:br>
            <a:r>
              <a:rPr lang="en-CA" sz="2600" dirty="0" err="1"/>
              <a:t>Ashira</a:t>
            </a:r>
            <a:r>
              <a:rPr lang="en-CA" sz="2600" dirty="0"/>
              <a:t>, </a:t>
            </a:r>
            <a:r>
              <a:rPr lang="en-CA" sz="2600" dirty="0" err="1"/>
              <a:t>Ashira</a:t>
            </a:r>
            <a:r>
              <a:rPr lang="en-CA" sz="2600" dirty="0"/>
              <a:t>, </a:t>
            </a:r>
            <a:r>
              <a:rPr lang="en-CA" sz="2600" dirty="0" err="1"/>
              <a:t>Ashira</a:t>
            </a:r>
            <a:endParaRPr lang="en-CA" sz="2600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2286000"/>
            <a:ext cx="3935430" cy="3619500"/>
          </a:xfrm>
        </p:spPr>
        <p:txBody>
          <a:bodyPr>
            <a:normAutofit fontScale="85000" lnSpcReduction="10000"/>
          </a:bodyPr>
          <a:lstStyle/>
          <a:p>
            <a:pPr marL="0" indent="0" algn="r">
              <a:buNone/>
            </a:pPr>
            <a:r>
              <a:rPr lang="he-IL" dirty="0">
                <a:latin typeface="Ezra SIL" panose="02000400000000000000" pitchFamily="2" charset="-79"/>
                <a:cs typeface="Ezra SIL" panose="02000400000000000000" pitchFamily="2" charset="-79"/>
              </a:rPr>
              <a:t>אָשִׁירָה לַיהוָה כִּי־גָאֹה גָּאָה</a:t>
            </a:r>
            <a:r>
              <a:rPr lang="en-CA" dirty="0">
                <a:latin typeface="Ezra SIL" panose="02000400000000000000" pitchFamily="2" charset="-79"/>
                <a:cs typeface="Ezra SIL" panose="02000400000000000000" pitchFamily="2" charset="-79"/>
              </a:rPr>
              <a:t>	1</a:t>
            </a:r>
            <a:endParaRPr lang="he-IL" dirty="0">
              <a:latin typeface="Ezra SIL" panose="02000400000000000000" pitchFamily="2" charset="-79"/>
              <a:cs typeface="Ezra SIL" panose="02000400000000000000" pitchFamily="2" charset="-79"/>
            </a:endParaRPr>
          </a:p>
          <a:p>
            <a:pPr marL="0" indent="0" algn="r">
              <a:buNone/>
            </a:pPr>
            <a:r>
              <a:rPr lang="he-IL" dirty="0">
                <a:latin typeface="Ezra SIL" panose="02000400000000000000" pitchFamily="2" charset="-79"/>
                <a:cs typeface="Ezra SIL" panose="02000400000000000000" pitchFamily="2" charset="-79"/>
              </a:rPr>
              <a:t>ָשִׁירָה לַיהוָה כִּי־גָאֹה גָּאָה</a:t>
            </a:r>
            <a:endParaRPr lang="en-CA" dirty="0">
              <a:latin typeface="Ezra SIL" panose="02000400000000000000" pitchFamily="2" charset="-79"/>
              <a:cs typeface="Ezra SIL" panose="02000400000000000000" pitchFamily="2" charset="-79"/>
            </a:endParaRPr>
          </a:p>
          <a:p>
            <a:pPr marL="0" indent="0" algn="r">
              <a:buNone/>
            </a:pPr>
            <a:r>
              <a:rPr lang="he-IL" dirty="0">
                <a:latin typeface="Ezra SIL" panose="02000400000000000000" pitchFamily="2" charset="-79"/>
                <a:cs typeface="Ezra SIL" panose="02000400000000000000" pitchFamily="2" charset="-79"/>
              </a:rPr>
              <a:t>מִי־כָמֹכָה בָּאֵלִם יְהוָה</a:t>
            </a:r>
            <a:r>
              <a:rPr lang="en-CA" dirty="0">
                <a:latin typeface="Ezra SIL" panose="02000400000000000000" pitchFamily="2" charset="-79"/>
                <a:cs typeface="Ezra SIL" panose="02000400000000000000" pitchFamily="2" charset="-79"/>
              </a:rPr>
              <a:t>		11</a:t>
            </a:r>
          </a:p>
          <a:p>
            <a:pPr marL="0" indent="0" algn="r">
              <a:buNone/>
            </a:pPr>
            <a:r>
              <a:rPr lang="he-IL" dirty="0">
                <a:latin typeface="Ezra SIL" panose="02000400000000000000" pitchFamily="2" charset="-79"/>
                <a:cs typeface="Ezra SIL" panose="02000400000000000000" pitchFamily="2" charset="-79"/>
              </a:rPr>
              <a:t> מִי כָּמֹכָה נֶאְדָּר בַּקֹּדֶשׁ</a:t>
            </a:r>
            <a:r>
              <a:rPr lang="en-CA" dirty="0">
                <a:latin typeface="Ezra SIL" panose="02000400000000000000" pitchFamily="2" charset="-79"/>
                <a:cs typeface="Ezra SIL" panose="02000400000000000000" pitchFamily="2" charset="-79"/>
              </a:rPr>
              <a:t>		</a:t>
            </a:r>
          </a:p>
          <a:p>
            <a:pPr marL="0" indent="0" algn="r">
              <a:buNone/>
            </a:pPr>
            <a:r>
              <a:rPr lang="he-IL" dirty="0">
                <a:latin typeface="Ezra SIL" panose="02000400000000000000" pitchFamily="2" charset="-79"/>
                <a:cs typeface="Ezra SIL" panose="02000400000000000000" pitchFamily="2" charset="-79"/>
              </a:rPr>
              <a:t>נָחִיתָ בְחַסְדְּךָ עַם־זוּ גָּאָלְתָּ</a:t>
            </a:r>
            <a:r>
              <a:rPr lang="en-CA" dirty="0">
                <a:latin typeface="Ezra SIL" panose="02000400000000000000" pitchFamily="2" charset="-79"/>
                <a:cs typeface="Ezra SIL" panose="02000400000000000000" pitchFamily="2" charset="-79"/>
              </a:rPr>
              <a:t>		13</a:t>
            </a:r>
          </a:p>
          <a:p>
            <a:pPr marL="0" indent="0" algn="r">
              <a:buNone/>
            </a:pPr>
            <a:r>
              <a:rPr lang="he-IL" dirty="0">
                <a:latin typeface="Ezra SIL" panose="02000400000000000000" pitchFamily="2" charset="-79"/>
                <a:cs typeface="Ezra SIL" panose="02000400000000000000" pitchFamily="2" charset="-79"/>
              </a:rPr>
              <a:t>נָחִיתָ בְחַסְדְּךָ עַם־זוּ גָּאָלְתָּ</a:t>
            </a:r>
          </a:p>
        </p:txBody>
      </p:sp>
    </p:spTree>
    <p:extLst>
      <p:ext uri="{BB962C8B-B14F-4D97-AF65-F5344CB8AC3E}">
        <p14:creationId xmlns:p14="http://schemas.microsoft.com/office/powerpoint/2010/main" val="3478149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548680"/>
            <a:ext cx="7633742" cy="547492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he-IL" sz="2800" dirty="0">
                <a:latin typeface="Ezra SIL" panose="02000400000000000000" pitchFamily="2" charset="-79"/>
                <a:cs typeface="Ezra SIL" panose="02000400000000000000" pitchFamily="2" charset="-79"/>
              </a:rPr>
              <a:t>אָשִׁירָה לַיהוָה כִּי־גָאֹה גָּאָה</a:t>
            </a:r>
            <a:endParaRPr lang="en-CA" sz="2800" dirty="0">
              <a:latin typeface="Ezra SIL" panose="02000400000000000000" pitchFamily="2" charset="-79"/>
              <a:cs typeface="Ezra SIL" panose="02000400000000000000" pitchFamily="2" charset="-79"/>
            </a:endParaRPr>
          </a:p>
          <a:p>
            <a:pPr marL="0" indent="0" algn="r">
              <a:buNone/>
            </a:pPr>
            <a:r>
              <a:rPr lang="he-IL" sz="2800" dirty="0">
                <a:latin typeface="Ezra SIL" panose="02000400000000000000" pitchFamily="2" charset="-79"/>
                <a:cs typeface="Ezra SIL" panose="02000400000000000000" pitchFamily="2" charset="-79"/>
              </a:rPr>
              <a:t>אָשִׁירָה לַיהוָה כִּי־גָאֹה גָּאָה</a:t>
            </a:r>
            <a:endParaRPr lang="en-CA" sz="2800" dirty="0">
              <a:latin typeface="Ezra SIL" panose="02000400000000000000" pitchFamily="2" charset="-79"/>
              <a:cs typeface="Ezra SIL" panose="02000400000000000000" pitchFamily="2" charset="-79"/>
            </a:endParaRPr>
          </a:p>
          <a:p>
            <a:pPr marL="0" indent="0" algn="r">
              <a:buNone/>
            </a:pPr>
            <a:r>
              <a:rPr lang="he-IL" sz="2800" dirty="0">
                <a:latin typeface="Ezra SIL" panose="02000400000000000000" pitchFamily="2" charset="-79"/>
                <a:cs typeface="Ezra SIL" panose="02000400000000000000" pitchFamily="2" charset="-79"/>
              </a:rPr>
              <a:t>מִי־כָמֹכָה בָּאֵלִם יְהוָה</a:t>
            </a:r>
            <a:endParaRPr lang="en-CA" sz="2800" dirty="0">
              <a:latin typeface="Ezra SIL" panose="02000400000000000000" pitchFamily="2" charset="-79"/>
              <a:cs typeface="Ezra SIL" panose="02000400000000000000" pitchFamily="2" charset="-79"/>
            </a:endParaRPr>
          </a:p>
          <a:p>
            <a:pPr marL="0" indent="0" algn="r">
              <a:buNone/>
            </a:pPr>
            <a:r>
              <a:rPr lang="he-IL" sz="2800" dirty="0">
                <a:latin typeface="Ezra SIL" panose="02000400000000000000" pitchFamily="2" charset="-79"/>
                <a:cs typeface="Ezra SIL" panose="02000400000000000000" pitchFamily="2" charset="-79"/>
              </a:rPr>
              <a:t>מִי כָּמֹכָה נֶאְדָּר בַּקֹּדֶשׁ</a:t>
            </a:r>
            <a:endParaRPr lang="en-CA" sz="2800" dirty="0">
              <a:latin typeface="Ezra SIL" panose="02000400000000000000" pitchFamily="2" charset="-79"/>
              <a:cs typeface="Ezra SIL" panose="02000400000000000000" pitchFamily="2" charset="-79"/>
            </a:endParaRPr>
          </a:p>
          <a:p>
            <a:pPr marL="0" indent="0" algn="r">
              <a:buNone/>
            </a:pPr>
            <a:r>
              <a:rPr lang="he-IL" sz="2800" dirty="0">
                <a:latin typeface="Ezra SIL" panose="02000400000000000000" pitchFamily="2" charset="-79"/>
                <a:cs typeface="Ezra SIL" panose="02000400000000000000" pitchFamily="2" charset="-79"/>
              </a:rPr>
              <a:t>נָחִיתָ בְחַסְדְּךָ עַם־זוּ גָּאָלְתָּ</a:t>
            </a:r>
            <a:endParaRPr lang="en-CA" sz="2800" dirty="0">
              <a:latin typeface="Ezra SIL" panose="02000400000000000000" pitchFamily="2" charset="-79"/>
              <a:cs typeface="Ezra SIL" panose="02000400000000000000" pitchFamily="2" charset="-79"/>
            </a:endParaRPr>
          </a:p>
          <a:p>
            <a:pPr marL="0" indent="0" algn="r">
              <a:buNone/>
            </a:pPr>
            <a:r>
              <a:rPr lang="he-IL" sz="2800" dirty="0">
                <a:latin typeface="Ezra SIL" panose="02000400000000000000" pitchFamily="2" charset="-79"/>
                <a:cs typeface="Ezra SIL" panose="02000400000000000000" pitchFamily="2" charset="-79"/>
              </a:rPr>
              <a:t>נָחִיתָ בְחַסְדְּךָ עַם־זוּ גָּאָלְתָּ</a:t>
            </a:r>
            <a:endParaRPr lang="en-CA" sz="2800" dirty="0">
              <a:latin typeface="Ezra SIL" panose="02000400000000000000" pitchFamily="2" charset="-79"/>
              <a:cs typeface="Ezra SIL" panose="02000400000000000000" pitchFamily="2" charset="-79"/>
            </a:endParaRPr>
          </a:p>
          <a:p>
            <a:pPr marL="0" indent="0" algn="r">
              <a:buNone/>
            </a:pPr>
            <a:r>
              <a:rPr lang="he-IL" sz="2800" dirty="0">
                <a:latin typeface="Ezra SIL" panose="02000400000000000000" pitchFamily="2" charset="-79"/>
                <a:cs typeface="Ezra SIL" panose="02000400000000000000" pitchFamily="2" charset="-79"/>
              </a:rPr>
              <a:t>אָשִׁירָה אָשִׁירָה אָשִׁירָה</a:t>
            </a:r>
            <a:endParaRPr lang="en-CA" sz="2800" dirty="0">
              <a:latin typeface="Ezra SIL" panose="02000400000000000000" pitchFamily="2" charset="-79"/>
              <a:cs typeface="Ezra SIL" panose="02000400000000000000" pitchFamily="2" charset="-79"/>
            </a:endParaRPr>
          </a:p>
          <a:p>
            <a:pPr marL="0" indent="0" algn="r">
              <a:buNone/>
            </a:pPr>
            <a:endParaRPr lang="en-CA" sz="2800" dirty="0">
              <a:latin typeface="Ezra SIL" panose="02000400000000000000" pitchFamily="2" charset="-79"/>
              <a:cs typeface="Ezra SIL" panose="020004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7001319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9048</TotalTime>
  <Words>427</Words>
  <Application>Microsoft Office PowerPoint</Application>
  <PresentationFormat>On-screen Show (4:3)</PresentationFormat>
  <Paragraphs>71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MS Gothic</vt:lpstr>
      <vt:lpstr>Arial</vt:lpstr>
      <vt:lpstr>Calibri</vt:lpstr>
      <vt:lpstr>Ezra SIL</vt:lpstr>
      <vt:lpstr>Gill Sans MT</vt:lpstr>
      <vt:lpstr>Impact</vt:lpstr>
      <vt:lpstr>Badge</vt:lpstr>
      <vt:lpstr>Introduction to Biblical Interpretation Lecture 13</vt:lpstr>
      <vt:lpstr>Today’s Agenda</vt:lpstr>
      <vt:lpstr>What is a Psalm?</vt:lpstr>
      <vt:lpstr>Where are Psalms?</vt:lpstr>
      <vt:lpstr>New testament Psalms</vt:lpstr>
      <vt:lpstr>English poetry Edwin Arlington Robinson, eros  Turannos http://www.poemhunter.com/poem/eros-turannos/</vt:lpstr>
      <vt:lpstr>Hebrew Poetry</vt:lpstr>
      <vt:lpstr>Hebrew Poetry</vt:lpstr>
      <vt:lpstr>PowerPoint Presentation</vt:lpstr>
      <vt:lpstr>Sing along!</vt:lpstr>
      <vt:lpstr>Types of poetry</vt:lpstr>
      <vt:lpstr>1. Synonymous parallelism</vt:lpstr>
      <vt:lpstr>2. Antithetic parallelism</vt:lpstr>
      <vt:lpstr>3. Synthetic Parallelism</vt:lpstr>
      <vt:lpstr>Acrostic</vt:lpstr>
      <vt:lpstr>Refrain</vt:lpstr>
      <vt:lpstr>Worksheet four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Biblical Interpretation Lecture 1</dc:title>
  <dc:creator>Scott</dc:creator>
  <cp:lastModifiedBy>Scott Jacobsen</cp:lastModifiedBy>
  <cp:revision>220</cp:revision>
  <dcterms:created xsi:type="dcterms:W3CDTF">2016-09-06T18:24:03Z</dcterms:created>
  <dcterms:modified xsi:type="dcterms:W3CDTF">2016-11-07T17:42:43Z</dcterms:modified>
</cp:coreProperties>
</file>