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6" r:id="rId1"/>
  </p:sldMasterIdLst>
  <p:notesMasterIdLst>
    <p:notesMasterId r:id="rId31"/>
  </p:notesMasterIdLst>
  <p:sldIdLst>
    <p:sldId id="256" r:id="rId2"/>
    <p:sldId id="324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26" r:id="rId11"/>
    <p:sldId id="327" r:id="rId12"/>
    <p:sldId id="325" r:id="rId13"/>
    <p:sldId id="328" r:id="rId14"/>
    <p:sldId id="330" r:id="rId15"/>
    <p:sldId id="342" r:id="rId16"/>
    <p:sldId id="343" r:id="rId17"/>
    <p:sldId id="347" r:id="rId18"/>
    <p:sldId id="339" r:id="rId19"/>
    <p:sldId id="340" r:id="rId20"/>
    <p:sldId id="341" r:id="rId21"/>
    <p:sldId id="344" r:id="rId22"/>
    <p:sldId id="345" r:id="rId23"/>
    <p:sldId id="346" r:id="rId24"/>
    <p:sldId id="348" r:id="rId25"/>
    <p:sldId id="349" r:id="rId26"/>
    <p:sldId id="350" r:id="rId27"/>
    <p:sldId id="351" r:id="rId28"/>
    <p:sldId id="352" r:id="rId29"/>
    <p:sldId id="353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3116" autoAdjust="0"/>
  </p:normalViewPr>
  <p:slideViewPr>
    <p:cSldViewPr showGuides="1">
      <p:cViewPr>
        <p:scale>
          <a:sx n="75" d="100"/>
          <a:sy n="75" d="100"/>
        </p:scale>
        <p:origin x="109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889D7-483F-4481-A1A9-EFBB562BF073}" type="datetimeFigureOut">
              <a:rPr lang="en-CA" smtClean="0"/>
              <a:t>2016-11-01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191E9-9DBC-4200-8AAD-CF5964C5BB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3717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898A9EB-9CBD-40C6-983F-B00C288038E0}" type="datetime1">
              <a:rPr lang="en-CA" smtClean="0"/>
              <a:t>2016-11-01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33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A985-76C5-43EE-B0A7-8032F8196AED}" type="datetime1">
              <a:rPr lang="en-CA" smtClean="0"/>
              <a:t>2016-11-01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273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3F4AB4C-8A67-41FE-ADD9-D8FB728B1788}" type="datetime1">
              <a:rPr lang="en-CA" smtClean="0"/>
              <a:t>2016-11-01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9394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31706DC-EC76-4378-9A16-02125A52928D}" type="datetime1">
              <a:rPr lang="en-CA" smtClean="0"/>
              <a:t>2016-11-01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7642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51942B1-AA74-47B4-ADD3-1533968B05D8}" type="datetime1">
              <a:rPr lang="en-CA" smtClean="0"/>
              <a:t>2016-11-01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4572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E17D-F031-4117-9ECF-0521016D7C04}" type="datetime1">
              <a:rPr lang="en-CA" smtClean="0"/>
              <a:t>2016-11-01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1375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BF53-E001-4AF1-ACB8-58BA5410679D}" type="datetime1">
              <a:rPr lang="en-CA" smtClean="0"/>
              <a:t>2016-11-01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2577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61A3-60FB-49B6-9619-01DF15E05D49}" type="datetime1">
              <a:rPr lang="en-CA" smtClean="0"/>
              <a:t>2016-11-01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3618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14549BD-5196-413F-BC19-F05BE9999B8D}" type="datetime1">
              <a:rPr lang="en-CA" smtClean="0"/>
              <a:t>2016-11-01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030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2DA7-5928-4680-802E-4A821057A25B}" type="datetime1">
              <a:rPr lang="en-CA" smtClean="0"/>
              <a:t>2016-11-01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023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89F5315-96EA-4FB3-977F-726E292C515B}" type="datetime1">
              <a:rPr lang="en-CA" smtClean="0"/>
              <a:t>2016-11-01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63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B205-1CD9-4AC1-9CDE-A087DB3A0DFF}" type="datetime1">
              <a:rPr lang="en-CA" smtClean="0"/>
              <a:t>2016-11-01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854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9E53-6285-4374-8196-6713E0ECAF1E}" type="datetime1">
              <a:rPr lang="en-CA" smtClean="0"/>
              <a:t>2016-11-01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543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8820-4A3F-43AD-9523-85EDE267D06D}" type="datetime1">
              <a:rPr lang="en-CA" smtClean="0"/>
              <a:t>2016-11-01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52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2CC9-9E61-4518-BA7E-F8C2841DF478}" type="datetime1">
              <a:rPr lang="en-CA" smtClean="0"/>
              <a:t>2016-11-01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259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D021-060F-4AE4-A786-7C481884C2D9}" type="datetime1">
              <a:rPr lang="en-CA" smtClean="0"/>
              <a:t>2016-11-01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634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090B-08E3-41E5-B9E9-0A8BC11D50E7}" type="datetime1">
              <a:rPr lang="en-CA" smtClean="0"/>
              <a:t>2016-11-01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19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459CC-F3DF-43D1-8886-9F837E8E4F6D}" type="datetime1">
              <a:rPr lang="en-CA" smtClean="0"/>
              <a:t>2016-11-01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/>
              <a:t>Kaiser, Walter Jr., Toward an Exegetical Theology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59965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estudytools.com/kjv/1-timothy/3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estudytools.com/lexicons/greek/kjv/episkopos.html" TargetMode="External"/><Relationship Id="rId2" Type="http://schemas.openxmlformats.org/officeDocument/2006/relationships/hyperlink" Target="http://www.biblestudytools.com/lexicons/greek/kjv/presbutero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blestudytools.com/lexicons/greek/kjv/poimaino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estudytools.com/lexicons/greek/kjv/poimaino.html" TargetMode="External"/><Relationship Id="rId2" Type="http://schemas.openxmlformats.org/officeDocument/2006/relationships/hyperlink" Target="http://www.biblestudytools.com/lexicons/greek/kjv/poimnion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Introduction to Biblical Interpretation</a:t>
            </a:r>
            <a:br>
              <a:rPr lang="en-CA" dirty="0"/>
            </a:br>
            <a:r>
              <a:rPr lang="en-CA" dirty="0"/>
              <a:t>Lecture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Maritime Christian College</a:t>
            </a:r>
          </a:p>
          <a:p>
            <a:r>
              <a:rPr lang="en-CA" dirty="0"/>
              <a:t>Scott Jacobsen, Instructor</a:t>
            </a:r>
          </a:p>
        </p:txBody>
      </p:sp>
    </p:spTree>
    <p:extLst>
      <p:ext uri="{BB962C8B-B14F-4D97-AF65-F5344CB8AC3E}">
        <p14:creationId xmlns:p14="http://schemas.microsoft.com/office/powerpoint/2010/main" val="952872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The difference between a topical study and a word study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A topical study studies a word which is a specific topic.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A word study examines a specific word within a text (context).</a:t>
            </a:r>
          </a:p>
        </p:txBody>
      </p:sp>
    </p:spTree>
    <p:extLst>
      <p:ext uri="{BB962C8B-B14F-4D97-AF65-F5344CB8AC3E}">
        <p14:creationId xmlns:p14="http://schemas.microsoft.com/office/powerpoint/2010/main" val="543567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The difference between a topical study and a word study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A topical study starts with an idea and the word, or words, that best explain that topic.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A word study begins with a pericope, be it a paragraph, chapter, or even a book.</a:t>
            </a:r>
          </a:p>
        </p:txBody>
      </p:sp>
    </p:spTree>
    <p:extLst>
      <p:ext uri="{BB962C8B-B14F-4D97-AF65-F5344CB8AC3E}">
        <p14:creationId xmlns:p14="http://schemas.microsoft.com/office/powerpoint/2010/main" val="3934772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The difference between a topical study and a word study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A potential pitfall in that the student may not find all the relevant texts, because an idea or concept can use a range of semantically unrelated words.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dirty="0"/>
              <a:t>A word study may have a pitfall in that a specific word’s semantic range cannot be present in every context; meaning can then be imposed upon a text that does not support a word’s meaning in that context.</a:t>
            </a:r>
          </a:p>
        </p:txBody>
      </p:sp>
    </p:spTree>
    <p:extLst>
      <p:ext uri="{BB962C8B-B14F-4D97-AF65-F5344CB8AC3E}">
        <p14:creationId xmlns:p14="http://schemas.microsoft.com/office/powerpoint/2010/main" val="1441157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Step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94360" y="1736184"/>
            <a:ext cx="7955280" cy="4069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dirty="0"/>
              <a:t>Given a text, find the </a:t>
            </a:r>
            <a:r>
              <a:rPr lang="en-CA" sz="2800" b="1" dirty="0"/>
              <a:t>key words</a:t>
            </a:r>
            <a:r>
              <a:rPr lang="en-CA" sz="2800" dirty="0"/>
              <a:t> of the text.</a:t>
            </a:r>
          </a:p>
          <a:p>
            <a:pPr marL="457200" indent="-457200">
              <a:buAutoNum type="arabicPeriod"/>
            </a:pPr>
            <a:r>
              <a:rPr lang="en-CA" sz="2800" dirty="0"/>
              <a:t>Repeated words</a:t>
            </a:r>
          </a:p>
          <a:p>
            <a:pPr marL="457200" indent="-457200">
              <a:buAutoNum type="arabicPeriod"/>
            </a:pPr>
            <a:r>
              <a:rPr lang="en-CA" sz="2800" dirty="0"/>
              <a:t>Words set off by grammatical markers</a:t>
            </a:r>
          </a:p>
          <a:p>
            <a:pPr marL="457200" indent="-457200">
              <a:buAutoNum type="arabicPeriod"/>
            </a:pPr>
            <a:r>
              <a:rPr lang="en-CA" sz="2800" dirty="0"/>
              <a:t>Words that support the main teaching of the text</a:t>
            </a:r>
          </a:p>
          <a:p>
            <a:pPr marL="457200" indent="-457200">
              <a:buAutoNum type="arabicPeriod"/>
            </a:pPr>
            <a:r>
              <a:rPr lang="en-CA" sz="2800" dirty="0"/>
              <a:t>You may have more than one key word. A word study will be done on each word.</a:t>
            </a:r>
          </a:p>
          <a:p>
            <a:pPr marL="457200" indent="-457200">
              <a:buAutoNum type="arabicPeriod"/>
            </a:pPr>
            <a:r>
              <a:rPr lang="en-CA" sz="2800" dirty="0"/>
              <a:t>In a thorough exegesis, you will do a word study on </a:t>
            </a:r>
            <a:r>
              <a:rPr lang="en-CA" sz="2800" i="1" dirty="0"/>
              <a:t>all </a:t>
            </a:r>
            <a:r>
              <a:rPr lang="en-CA" sz="2800" dirty="0"/>
              <a:t>words in the passage, keeping in mind that some words are repeated.</a:t>
            </a:r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726090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Step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772816"/>
            <a:ext cx="7955280" cy="4069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dirty="0"/>
              <a:t>Locate the Occurrences</a:t>
            </a:r>
          </a:p>
          <a:p>
            <a:pPr marL="457200" indent="-457200">
              <a:buAutoNum type="arabicPeriod"/>
            </a:pPr>
            <a:r>
              <a:rPr lang="en-CA" sz="2800" dirty="0"/>
              <a:t>Using an </a:t>
            </a:r>
            <a:r>
              <a:rPr lang="en-CA" sz="2800" i="1" dirty="0"/>
              <a:t>exhaustive </a:t>
            </a:r>
            <a:r>
              <a:rPr lang="en-CA" sz="2800" dirty="0"/>
              <a:t>concordance, find every occurrence of the word.</a:t>
            </a:r>
          </a:p>
          <a:p>
            <a:pPr marL="457200" indent="-457200">
              <a:buAutoNum type="arabicPeriod"/>
            </a:pPr>
            <a:r>
              <a:rPr lang="en-CA" sz="2800" dirty="0"/>
              <a:t>Read each location, at least in its paragraph.</a:t>
            </a:r>
          </a:p>
        </p:txBody>
      </p:sp>
    </p:spTree>
    <p:extLst>
      <p:ext uri="{BB962C8B-B14F-4D97-AF65-F5344CB8AC3E}">
        <p14:creationId xmlns:p14="http://schemas.microsoft.com/office/powerpoint/2010/main" val="4138653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772816"/>
            <a:ext cx="7955280" cy="406908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2800" dirty="0"/>
              <a:t>Note how the word is used in each context.</a:t>
            </a:r>
          </a:p>
          <a:p>
            <a:pPr marL="914400" lvl="1" indent="-457200">
              <a:buAutoNum type="arabicPeriod"/>
            </a:pPr>
            <a:r>
              <a:rPr lang="en-CA" sz="2800" dirty="0"/>
              <a:t>Is each context similar to the use in your first pericope?</a:t>
            </a:r>
          </a:p>
          <a:p>
            <a:pPr marL="914400" lvl="1" indent="-457200">
              <a:buAutoNum type="arabicPeriod"/>
            </a:pPr>
            <a:r>
              <a:rPr lang="en-CA" sz="2800" dirty="0"/>
              <a:t>Is the use of the word strikingly different from your pericope?</a:t>
            </a:r>
          </a:p>
          <a:p>
            <a:pPr marL="914400" lvl="1" indent="-457200">
              <a:buAutoNum type="arabicPeriod"/>
            </a:pPr>
            <a:r>
              <a:rPr lang="en-CA" sz="2800" dirty="0"/>
              <a:t>What synonyms or antonyms are used for your word?</a:t>
            </a:r>
          </a:p>
        </p:txBody>
      </p:sp>
    </p:spTree>
    <p:extLst>
      <p:ext uri="{BB962C8B-B14F-4D97-AF65-F5344CB8AC3E}">
        <p14:creationId xmlns:p14="http://schemas.microsoft.com/office/powerpoint/2010/main" val="2072726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Step 3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CA" sz="2800" dirty="0"/>
              <a:t>Are these passages </a:t>
            </a:r>
            <a:r>
              <a:rPr lang="en-CA" sz="2800" b="1" i="1" dirty="0"/>
              <a:t>parallel passages?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CA" sz="2800" dirty="0"/>
              <a:t>What is the subject of the other  passage(s)?</a:t>
            </a:r>
          </a:p>
        </p:txBody>
      </p:sp>
    </p:spTree>
    <p:extLst>
      <p:ext uri="{BB962C8B-B14F-4D97-AF65-F5344CB8AC3E}">
        <p14:creationId xmlns:p14="http://schemas.microsoft.com/office/powerpoint/2010/main" val="1131513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Step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Define the word in the original language: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To find the original language term, either use an interlinear Bible or Strong’s Exhaustive Concordance and the KJV.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Look up 1 Timothy 3:1 and Acts 20:28 in the Strong’s and KJV. Note the “word #”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1984—see online at </a:t>
            </a:r>
            <a:r>
              <a:rPr lang="en-CA" sz="2800" dirty="0">
                <a:hlinkClick r:id="rId2"/>
              </a:rPr>
              <a:t>http://www.biblestudytools.com/kjv/1-timothy/3.html</a:t>
            </a:r>
            <a:endParaRPr lang="en-CA" sz="2800" dirty="0"/>
          </a:p>
          <a:p>
            <a:pPr marL="514350" indent="-514350">
              <a:buFont typeface="+mj-lt"/>
              <a:buAutoNum type="arabicPeriod"/>
            </a:pPr>
            <a:endParaRPr lang="en-CA" sz="2800" dirty="0"/>
          </a:p>
          <a:p>
            <a:pPr marL="514350" indent="-514350">
              <a:buFont typeface="+mj-lt"/>
              <a:buAutoNum type="arabicPeriod"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861764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800" dirty="0"/>
              <a:t>1 Timothy 3:1-7</a:t>
            </a:r>
          </a:p>
          <a:p>
            <a:r>
              <a:rPr lang="en-CA" sz="2800" dirty="0"/>
              <a:t>Aim of your study: to understand the meaning of the word, “overseer,” for as explained in the New Testament. Is this the requirement for an elder? A pastor? Does this apply on to an overseer (aka. Bishop)?</a:t>
            </a:r>
          </a:p>
          <a:p>
            <a:endParaRPr lang="en-CA" sz="2800" dirty="0"/>
          </a:p>
          <a:p>
            <a:pPr marL="0" indent="0">
              <a:buNone/>
            </a:pPr>
            <a:r>
              <a:rPr lang="en-CA" sz="2800" dirty="0"/>
              <a:t>1 Timothy 3:1 “Here is a trustworthy saying: Whoever aspires to be an </a:t>
            </a:r>
            <a:r>
              <a:rPr lang="en-CA" sz="2800" b="1" dirty="0"/>
              <a:t>overseer</a:t>
            </a:r>
            <a:r>
              <a:rPr lang="en-CA" sz="2800" dirty="0"/>
              <a:t> desires a noble task.” </a:t>
            </a:r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67031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Step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What </a:t>
            </a:r>
            <a:r>
              <a:rPr lang="en-CA" sz="2800" i="1" dirty="0"/>
              <a:t>are</a:t>
            </a:r>
            <a:r>
              <a:rPr lang="en-CA" sz="2800" dirty="0"/>
              <a:t> the </a:t>
            </a:r>
            <a:r>
              <a:rPr lang="en-CA" sz="2800" b="1" i="1" dirty="0"/>
              <a:t>key words</a:t>
            </a:r>
            <a:r>
              <a:rPr lang="en-CA" sz="2800" dirty="0"/>
              <a:t> of 1 Timothy 3:1-7?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The subject of the passage is “overseer,” that is a starting point. 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Can you locate any other key words in the passage?</a:t>
            </a:r>
          </a:p>
        </p:txBody>
      </p:sp>
    </p:spTree>
    <p:extLst>
      <p:ext uri="{BB962C8B-B14F-4D97-AF65-F5344CB8AC3E}">
        <p14:creationId xmlns:p14="http://schemas.microsoft.com/office/powerpoint/2010/main" val="147215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CA" sz="2800" dirty="0"/>
              <a:t>How to do a word study, also known as “verbal analysis” (Kaiser) or lexical study.</a:t>
            </a:r>
          </a:p>
          <a:p>
            <a:pPr marL="571500" indent="-457200">
              <a:buFont typeface="+mj-lt"/>
              <a:buAutoNum type="arabicPeriod"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36537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step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800" dirty="0"/>
              <a:t>Locate each occurrence of the word you are studying (at this point, only the New Testament):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/>
              <a:t>Acts 20:28</a:t>
            </a:r>
          </a:p>
          <a:p>
            <a:pPr marL="0" indent="0">
              <a:buNone/>
            </a:pPr>
            <a:r>
              <a:rPr lang="en-CA" sz="2800" dirty="0"/>
              <a:t>Philippians 1:1</a:t>
            </a:r>
          </a:p>
          <a:p>
            <a:pPr marL="0" indent="0">
              <a:buNone/>
            </a:pPr>
            <a:r>
              <a:rPr lang="en-CA" sz="2800" dirty="0"/>
              <a:t>1 Timothy 3:1</a:t>
            </a:r>
          </a:p>
          <a:p>
            <a:pPr marL="0" indent="0">
              <a:buNone/>
            </a:pPr>
            <a:r>
              <a:rPr lang="en-CA" sz="2800" dirty="0"/>
              <a:t>1 Timothy 3:2</a:t>
            </a:r>
          </a:p>
          <a:p>
            <a:pPr marL="0" indent="0">
              <a:buNone/>
            </a:pPr>
            <a:r>
              <a:rPr lang="en-CA" sz="2800" dirty="0"/>
              <a:t>Titus 1:7</a:t>
            </a:r>
          </a:p>
          <a:p>
            <a:pPr marL="0" indent="0">
              <a:buNone/>
            </a:pPr>
            <a:r>
              <a:rPr lang="en-CA" sz="2800" dirty="0"/>
              <a:t>1 Peter 2:25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894398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Acts 20:28 (NIV) </a:t>
            </a:r>
          </a:p>
          <a:p>
            <a:r>
              <a:rPr lang="en-CA" sz="2800" baseline="30000" dirty="0"/>
              <a:t>28</a:t>
            </a:r>
            <a:r>
              <a:rPr lang="en-CA" sz="2800" dirty="0"/>
              <a:t>Keep watch over yourselves and all the flock of which the Holy Spirit has made you </a:t>
            </a:r>
            <a:r>
              <a:rPr lang="en-CA" sz="2800" b="1" dirty="0"/>
              <a:t>overseers</a:t>
            </a:r>
            <a:r>
              <a:rPr lang="en-CA" sz="2800" dirty="0"/>
              <a:t>. Be shepherds of the church of God, which he bought with his own blood. </a:t>
            </a:r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134678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Acts 20:28 (NIV) 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Who is speaking?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To whom is he speaking?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Are there synonyms or antonyms present?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267138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800" dirty="0"/>
              <a:t>Paul is speaking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/>
              <a:t>He has gathered together the </a:t>
            </a:r>
            <a:r>
              <a:rPr lang="en-CA" sz="2800" b="1" i="1" dirty="0"/>
              <a:t>elders. </a:t>
            </a:r>
            <a:r>
              <a:rPr lang="en-CA" sz="2800" dirty="0"/>
              <a:t>(Acts 20:17)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/>
              <a:t>He charges them as </a:t>
            </a:r>
            <a:r>
              <a:rPr lang="en-CA" sz="2800" b="1" i="1" dirty="0"/>
              <a:t>overseers</a:t>
            </a:r>
            <a:r>
              <a:rPr lang="en-CA" sz="2800" dirty="0"/>
              <a:t>. (vs. 28)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/>
              <a:t>He tells them to oversee the </a:t>
            </a:r>
            <a:r>
              <a:rPr lang="en-CA" sz="2800" b="1" i="1" dirty="0"/>
              <a:t>flock </a:t>
            </a:r>
            <a:r>
              <a:rPr lang="en-CA" sz="2800" dirty="0"/>
              <a:t>(sheep terminology).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/>
              <a:t>He orders them to 	</a:t>
            </a:r>
            <a:r>
              <a:rPr lang="en-CA" sz="2800" b="1" i="1" dirty="0"/>
              <a:t>be shepherds of the church of God</a:t>
            </a:r>
            <a:r>
              <a:rPr lang="en-CA" sz="28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CA" sz="2800" dirty="0"/>
          </a:p>
          <a:p>
            <a:pPr marL="457200" indent="-457200">
              <a:buFont typeface="+mj-lt"/>
              <a:buAutoNum type="arabicPeriod"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16646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772816"/>
            <a:ext cx="7955280" cy="44908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dirty="0"/>
              <a:t>“the elders of the church” (Acts 20:17): see </a:t>
            </a:r>
            <a:r>
              <a:rPr lang="en-CA" sz="2800" dirty="0">
                <a:hlinkClick r:id="rId2"/>
              </a:rPr>
              <a:t>http://www.biblestudytools.com/lexicons/greek/kjv/presbuteros.html</a:t>
            </a:r>
            <a:endParaRPr lang="en-CA" sz="2800" dirty="0"/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/>
              <a:t>“overseers” (Acts 20:28) English: </a:t>
            </a:r>
            <a:r>
              <a:rPr lang="en-CA" sz="2800" b="1" i="1" dirty="0"/>
              <a:t>bishop</a:t>
            </a:r>
            <a:r>
              <a:rPr lang="en-CA" sz="2800" dirty="0"/>
              <a:t>: see </a:t>
            </a:r>
            <a:r>
              <a:rPr lang="en-CA" sz="2800" dirty="0">
                <a:hlinkClick r:id="rId3"/>
              </a:rPr>
              <a:t>http://www.biblestudytools.com/lexicons/greek/kjv/episkopos.html</a:t>
            </a:r>
            <a:endParaRPr lang="en-CA" sz="2800" dirty="0"/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/>
              <a:t>“Be Shepherds” (KJV “to feed”) see: </a:t>
            </a:r>
            <a:r>
              <a:rPr lang="en-CA" sz="2800" dirty="0">
                <a:hlinkClick r:id="rId4"/>
              </a:rPr>
              <a:t>http://www.biblestudytools.com/lexicons/greek/kjv/poimaino.html</a:t>
            </a:r>
            <a:endParaRPr lang="en-CA" sz="2800" dirty="0"/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861183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800" dirty="0"/>
              <a:t>Flock and Shepherd</a:t>
            </a:r>
          </a:p>
          <a:p>
            <a:pPr marL="0" indent="0">
              <a:buNone/>
            </a:pPr>
            <a:r>
              <a:rPr lang="en-CA" sz="2800" dirty="0" err="1"/>
              <a:t>Poimnion</a:t>
            </a:r>
            <a:r>
              <a:rPr lang="en-CA" sz="2800" dirty="0"/>
              <a:t> and </a:t>
            </a:r>
            <a:r>
              <a:rPr lang="en-CA" sz="2800" dirty="0" err="1"/>
              <a:t>poimaino</a:t>
            </a:r>
            <a:r>
              <a:rPr lang="en-CA" sz="2800" dirty="0"/>
              <a:t>: English: </a:t>
            </a:r>
            <a:r>
              <a:rPr lang="en-CA" sz="2800" b="1" i="1" dirty="0"/>
              <a:t>pastor</a:t>
            </a:r>
            <a:endParaRPr lang="en-CA" sz="2800" dirty="0"/>
          </a:p>
          <a:p>
            <a:pPr marL="0" indent="0">
              <a:buNone/>
            </a:pPr>
            <a:r>
              <a:rPr lang="en-CA" dirty="0"/>
              <a:t>See </a:t>
            </a:r>
            <a:r>
              <a:rPr lang="en-CA" dirty="0">
                <a:hlinkClick r:id="rId2"/>
              </a:rPr>
              <a:t>http://www.biblestudytools.com/lexicons/greek/kjv/poimnion.html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And </a:t>
            </a:r>
            <a:r>
              <a:rPr lang="en-CA" dirty="0">
                <a:hlinkClick r:id="rId3"/>
              </a:rPr>
              <a:t>http://www.biblestudytools.com/lexicons/greek/kjv/poimaino.html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97329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Speaking to the </a:t>
            </a:r>
            <a:r>
              <a:rPr lang="en-CA" sz="2400" b="1" i="1" dirty="0"/>
              <a:t>elders</a:t>
            </a:r>
            <a:r>
              <a:rPr lang="en-CA" sz="2400" dirty="0"/>
              <a:t>, Paul charges them as </a:t>
            </a:r>
            <a:r>
              <a:rPr lang="en-CA" sz="2400" b="1" i="1" dirty="0"/>
              <a:t>overseers, </a:t>
            </a:r>
            <a:r>
              <a:rPr lang="en-CA" sz="2400" dirty="0"/>
              <a:t>and charges them to </a:t>
            </a:r>
            <a:r>
              <a:rPr lang="en-CA" sz="2400" b="1" i="1" dirty="0"/>
              <a:t>shepherd the flock.</a:t>
            </a:r>
            <a:endParaRPr lang="en-CA" sz="2400" dirty="0"/>
          </a:p>
          <a:p>
            <a:r>
              <a:rPr lang="en-CA" sz="2400" dirty="0"/>
              <a:t>Descriptive terminology:</a:t>
            </a:r>
          </a:p>
          <a:p>
            <a:pPr lvl="1"/>
            <a:r>
              <a:rPr lang="en-CA" sz="2400" dirty="0"/>
              <a:t>Elder (</a:t>
            </a:r>
            <a:r>
              <a:rPr lang="en-CA" sz="2400" dirty="0" err="1"/>
              <a:t>presbuteros</a:t>
            </a:r>
            <a:r>
              <a:rPr lang="en-CA" sz="2400" dirty="0"/>
              <a:t>, plural in this passage): age and experience</a:t>
            </a:r>
          </a:p>
          <a:p>
            <a:pPr lvl="1">
              <a:tabLst>
                <a:tab pos="2247900" algn="l"/>
              </a:tabLst>
            </a:pPr>
            <a:r>
              <a:rPr lang="en-CA" sz="2400" dirty="0"/>
              <a:t>Overseer-bishop (</a:t>
            </a:r>
            <a:r>
              <a:rPr lang="en-CA" sz="2400" dirty="0" err="1"/>
              <a:t>episkopos</a:t>
            </a:r>
            <a:r>
              <a:rPr lang="en-CA" sz="2400" dirty="0"/>
              <a:t>, </a:t>
            </a:r>
            <a:r>
              <a:rPr lang="en-CA" sz="2400" dirty="0" err="1"/>
              <a:t>pl</a:t>
            </a:r>
            <a:r>
              <a:rPr lang="en-CA" sz="2400" dirty="0"/>
              <a:t>): descriptive of the task of supervision and visitation in time of need.</a:t>
            </a:r>
          </a:p>
          <a:p>
            <a:pPr lvl="1">
              <a:tabLst>
                <a:tab pos="2247900" algn="l"/>
              </a:tabLst>
            </a:pPr>
            <a:r>
              <a:rPr lang="en-CA" sz="2400" dirty="0"/>
              <a:t>Flock and shepherd, sheep-pastor, are related terms: sheep and feeding.</a:t>
            </a:r>
          </a:p>
          <a:p>
            <a:pPr lvl="1"/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3819779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To Conclude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800" dirty="0"/>
              <a:t>So far, what does this word study tell you about church leadership?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/>
              <a:t>What steps might you take to further study the tasks of church leaders?</a:t>
            </a:r>
          </a:p>
          <a:p>
            <a:pPr marL="457200" indent="-457200">
              <a:buFont typeface="+mj-lt"/>
              <a:buAutoNum type="arabicPeriod"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068566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800" dirty="0"/>
              <a:t>How does the Bible use the word, </a:t>
            </a:r>
            <a:r>
              <a:rPr lang="en-CA" sz="2800" dirty="0" err="1"/>
              <a:t>episkopos</a:t>
            </a:r>
            <a:r>
              <a:rPr lang="en-CA" sz="2800" dirty="0"/>
              <a:t>? Consider the LXX translation and use: counting, visitation (both for blessing and judgement), watching over, concern.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/>
              <a:t>How does the Bible use the word, </a:t>
            </a:r>
            <a:r>
              <a:rPr lang="en-CA" sz="2800" dirty="0" err="1"/>
              <a:t>presbuteros</a:t>
            </a:r>
            <a:r>
              <a:rPr lang="en-CA" sz="2800" dirty="0"/>
              <a:t>? How does Jesus’ encounters with the elders of the Jews contrast with the idea of elders in the church? See 1 Timothy 3:6.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/>
              <a:t>What is a pastor? </a:t>
            </a:r>
          </a:p>
        </p:txBody>
      </p:sp>
    </p:spTree>
    <p:extLst>
      <p:ext uri="{BB962C8B-B14F-4D97-AF65-F5344CB8AC3E}">
        <p14:creationId xmlns:p14="http://schemas.microsoft.com/office/powerpoint/2010/main" val="28646870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For further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Using this method of word study, can you determine how many of the requirements for an overseer are </a:t>
            </a:r>
            <a:r>
              <a:rPr lang="en-CA" sz="2800" b="1" i="1" dirty="0"/>
              <a:t>unique to that office? </a:t>
            </a:r>
            <a:r>
              <a:rPr lang="en-CA" sz="2800" dirty="0"/>
              <a:t> I.e., which requirements are made of all Christians?</a:t>
            </a:r>
          </a:p>
        </p:txBody>
      </p:sp>
    </p:spTree>
    <p:extLst>
      <p:ext uri="{BB962C8B-B14F-4D97-AF65-F5344CB8AC3E}">
        <p14:creationId xmlns:p14="http://schemas.microsoft.com/office/powerpoint/2010/main" val="120147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Author’s 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CA" sz="2800" dirty="0"/>
              <a:t>The meaning of words is determined, in the first place, by custom and general usage current in the times when the author wrote them. </a:t>
            </a:r>
          </a:p>
          <a:p>
            <a:pPr marL="457200" indent="-457200">
              <a:buAutoNum type="arabicPeriod"/>
            </a:pPr>
            <a:r>
              <a:rPr lang="en-US" sz="2800" dirty="0"/>
              <a:t>In assigning meaning to a word, the exegete is on the most solid basis when the author himself has defined the term he uses. Cf. Hebrews 5:14 on the meaning of “perfect.”</a:t>
            </a:r>
          </a:p>
          <a:p>
            <a:pPr marL="0" indent="0">
              <a:buNone/>
            </a:pPr>
            <a:endParaRPr lang="en-C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</p:spTree>
    <p:extLst>
      <p:ext uri="{BB962C8B-B14F-4D97-AF65-F5344CB8AC3E}">
        <p14:creationId xmlns:p14="http://schemas.microsoft.com/office/powerpoint/2010/main" val="33185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Author’s Meaning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800" dirty="0"/>
              <a:t>A word may be explained by the immediate attachment of a genitival phrase, an appositional phrase, or some other defining expression. This process is sometimes referred to as </a:t>
            </a:r>
            <a:r>
              <a:rPr lang="en-US" sz="2800" i="1" dirty="0"/>
              <a:t>glossing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	Cf. Ephesians 2:1; John 2:19 (21); John 7:37-38 (39)</a:t>
            </a:r>
            <a:endParaRPr lang="en-C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Kaiser, Walter Jr., Toward an Exegetical Theology</a:t>
            </a:r>
          </a:p>
        </p:txBody>
      </p:sp>
    </p:spTree>
    <p:extLst>
      <p:ext uri="{BB962C8B-B14F-4D97-AF65-F5344CB8AC3E}">
        <p14:creationId xmlns:p14="http://schemas.microsoft.com/office/powerpoint/2010/main" val="95771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Author’s 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800" dirty="0"/>
              <a:t>The grammatical construction of a word may be another clue to its meaning.</a:t>
            </a:r>
          </a:p>
          <a:p>
            <a:pPr marL="0" indent="0">
              <a:buNone/>
            </a:pPr>
            <a:endParaRPr lang="en-C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</p:spTree>
    <p:extLst>
      <p:ext uri="{BB962C8B-B14F-4D97-AF65-F5344CB8AC3E}">
        <p14:creationId xmlns:p14="http://schemas.microsoft.com/office/powerpoint/2010/main" val="118811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Author’s 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800" dirty="0"/>
              <a:t>The meaning of some words may be determined by contextual antitheses and contrasts. Some passages are developed mainly by the method of contrast.</a:t>
            </a:r>
            <a:endParaRPr lang="en-C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</p:spTree>
    <p:extLst>
      <p:ext uri="{BB962C8B-B14F-4D97-AF65-F5344CB8AC3E}">
        <p14:creationId xmlns:p14="http://schemas.microsoft.com/office/powerpoint/2010/main" val="138400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Author’s 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2800" dirty="0"/>
              <a:t>In Old Testament poetry, often one of the best ways to determine the meaning of a word is by means of Hebrew </a:t>
            </a:r>
            <a:r>
              <a:rPr lang="en-US" sz="2800" i="1" dirty="0"/>
              <a:t>parallelism</a:t>
            </a:r>
            <a:r>
              <a:rPr lang="en-US" sz="2800" dirty="0"/>
              <a:t>. Instead of featuring a balance of sound between line A and line B, Hebrew poetry often uses either a synonymous or antithetic parallelism.</a:t>
            </a:r>
            <a:endParaRPr lang="en-C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</p:spTree>
    <p:extLst>
      <p:ext uri="{BB962C8B-B14F-4D97-AF65-F5344CB8AC3E}">
        <p14:creationId xmlns:p14="http://schemas.microsoft.com/office/powerpoint/2010/main" val="1430453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author’s 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800" dirty="0"/>
              <a:t>A careful comparison of </a:t>
            </a:r>
            <a:r>
              <a:rPr lang="en-US" sz="2800" i="1" dirty="0"/>
              <a:t>parallel passages</a:t>
            </a:r>
            <a:r>
              <a:rPr lang="en-US" sz="2800" dirty="0"/>
              <a:t> may help an exegete. A writer may return elsewhere in his writings to a discussion of the same word (</a:t>
            </a:r>
            <a:r>
              <a:rPr lang="en-US" sz="2800" i="1" dirty="0"/>
              <a:t>verbal parallel passage</a:t>
            </a:r>
            <a:r>
              <a:rPr lang="en-US" sz="2800" dirty="0"/>
              <a:t>) or at least a treatment of the same subject matter or topic (</a:t>
            </a:r>
            <a:r>
              <a:rPr lang="en-US" sz="2800" i="1" dirty="0"/>
              <a:t>topical parallel passage</a:t>
            </a:r>
            <a:r>
              <a:rPr lang="en-US" sz="2800" dirty="0"/>
              <a:t>).</a:t>
            </a:r>
            <a:endParaRPr lang="en-C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</p:spTree>
    <p:extLst>
      <p:ext uri="{BB962C8B-B14F-4D97-AF65-F5344CB8AC3E}">
        <p14:creationId xmlns:p14="http://schemas.microsoft.com/office/powerpoint/2010/main" val="4004814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</p:spTree>
    <p:extLst>
      <p:ext uri="{BB962C8B-B14F-4D97-AF65-F5344CB8AC3E}">
        <p14:creationId xmlns:p14="http://schemas.microsoft.com/office/powerpoint/2010/main" val="41692857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8085</TotalTime>
  <Words>1267</Words>
  <Application>Microsoft Office PowerPoint</Application>
  <PresentationFormat>On-screen Show (4:3)</PresentationFormat>
  <Paragraphs>119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Century Gothic</vt:lpstr>
      <vt:lpstr>Vapor Trail</vt:lpstr>
      <vt:lpstr>Introduction to Biblical Interpretation Lecture 12</vt:lpstr>
      <vt:lpstr>Today’s Agenda</vt:lpstr>
      <vt:lpstr>The Author’s Meaning</vt:lpstr>
      <vt:lpstr>The Author’s Meaning</vt:lpstr>
      <vt:lpstr>The Author’s Meaning</vt:lpstr>
      <vt:lpstr>The Author’s Meaning</vt:lpstr>
      <vt:lpstr>The Author’s Meaning</vt:lpstr>
      <vt:lpstr>The author’s Meaning</vt:lpstr>
      <vt:lpstr>PowerPoint Presentation</vt:lpstr>
      <vt:lpstr>The difference between a topical study and a word study</vt:lpstr>
      <vt:lpstr>The difference between a topical study and a word study</vt:lpstr>
      <vt:lpstr>The difference between a topical study and a word study</vt:lpstr>
      <vt:lpstr>Step 1</vt:lpstr>
      <vt:lpstr>Step 2</vt:lpstr>
      <vt:lpstr>Step 3</vt:lpstr>
      <vt:lpstr>Step 3 Continued</vt:lpstr>
      <vt:lpstr>Step 4</vt:lpstr>
      <vt:lpstr>Example</vt:lpstr>
      <vt:lpstr>Using Step 1</vt:lpstr>
      <vt:lpstr>Using step 2</vt:lpstr>
      <vt:lpstr>Using Step 3</vt:lpstr>
      <vt:lpstr>Using Step 3</vt:lpstr>
      <vt:lpstr>summarise</vt:lpstr>
      <vt:lpstr>summarise</vt:lpstr>
      <vt:lpstr>Summarise</vt:lpstr>
      <vt:lpstr>Summarise</vt:lpstr>
      <vt:lpstr>To Conclude</vt:lpstr>
      <vt:lpstr>Next Steps</vt:lpstr>
      <vt:lpstr>For further study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Biblical Interpretation Lecture 1</dc:title>
  <dc:creator>Scott</dc:creator>
  <cp:lastModifiedBy>Scott Jacobsen</cp:lastModifiedBy>
  <cp:revision>200</cp:revision>
  <dcterms:created xsi:type="dcterms:W3CDTF">2016-09-06T18:24:03Z</dcterms:created>
  <dcterms:modified xsi:type="dcterms:W3CDTF">2016-11-02T15:46:13Z</dcterms:modified>
</cp:coreProperties>
</file>