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2"/>
  </p:notesMasterIdLst>
  <p:sldIdLst>
    <p:sldId id="256" r:id="rId2"/>
    <p:sldId id="324" r:id="rId3"/>
    <p:sldId id="338" r:id="rId4"/>
    <p:sldId id="336" r:id="rId5"/>
    <p:sldId id="356" r:id="rId6"/>
    <p:sldId id="357" r:id="rId7"/>
    <p:sldId id="358" r:id="rId8"/>
    <p:sldId id="359" r:id="rId9"/>
    <p:sldId id="366" r:id="rId10"/>
    <p:sldId id="367" r:id="rId11"/>
    <p:sldId id="368" r:id="rId12"/>
    <p:sldId id="369" r:id="rId13"/>
    <p:sldId id="370" r:id="rId14"/>
    <p:sldId id="371" r:id="rId15"/>
    <p:sldId id="372" r:id="rId16"/>
    <p:sldId id="361" r:id="rId17"/>
    <p:sldId id="362" r:id="rId18"/>
    <p:sldId id="363" r:id="rId19"/>
    <p:sldId id="364" r:id="rId20"/>
    <p:sldId id="36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2" autoAdjust="0"/>
    <p:restoredTop sz="94660"/>
  </p:normalViewPr>
  <p:slideViewPr>
    <p:cSldViewPr showGuides="1">
      <p:cViewPr varScale="1">
        <p:scale>
          <a:sx n="66" d="100"/>
          <a:sy n="66" d="100"/>
        </p:scale>
        <p:origin x="1368"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A889D7-483F-4481-A1A9-EFBB562BF073}" type="datetimeFigureOut">
              <a:rPr lang="en-CA" smtClean="0"/>
              <a:t>2016-10-23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D191E9-9DBC-4200-8AAD-CF5964C5BB4A}" type="slidenum">
              <a:rPr lang="en-CA" smtClean="0"/>
              <a:t>‹#›</a:t>
            </a:fld>
            <a:endParaRPr lang="en-CA"/>
          </a:p>
        </p:txBody>
      </p:sp>
    </p:spTree>
    <p:extLst>
      <p:ext uri="{BB962C8B-B14F-4D97-AF65-F5344CB8AC3E}">
        <p14:creationId xmlns:p14="http://schemas.microsoft.com/office/powerpoint/2010/main" val="1203717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indent="0">
              <a:buNone/>
            </a:pPr>
            <a:r>
              <a:rPr lang="en-CA" sz="1200" dirty="0"/>
              <a:t>Matthew S. </a:t>
            </a:r>
            <a:r>
              <a:rPr lang="en-CA" sz="1200" dirty="0" err="1"/>
              <a:t>DeMoss</a:t>
            </a:r>
            <a:r>
              <a:rPr lang="en-CA" sz="1200" dirty="0"/>
              <a:t>, Pocket Dictionary for the Study of New Testament Greek (Downers Grove, IL: InterVarsity Press, 2001), 92.</a:t>
            </a:r>
            <a:endParaRPr lang="en-CA" sz="1800" dirty="0"/>
          </a:p>
          <a:p>
            <a:endParaRPr lang="en-CA" dirty="0"/>
          </a:p>
        </p:txBody>
      </p:sp>
      <p:sp>
        <p:nvSpPr>
          <p:cNvPr id="4" name="Slide Number Placeholder 3"/>
          <p:cNvSpPr>
            <a:spLocks noGrp="1"/>
          </p:cNvSpPr>
          <p:nvPr>
            <p:ph type="sldNum" sz="quarter" idx="10"/>
          </p:nvPr>
        </p:nvSpPr>
        <p:spPr/>
        <p:txBody>
          <a:bodyPr/>
          <a:lstStyle/>
          <a:p>
            <a:fld id="{B6D191E9-9DBC-4200-8AAD-CF5964C5BB4A}" type="slidenum">
              <a:rPr lang="en-CA" smtClean="0"/>
              <a:t>4</a:t>
            </a:fld>
            <a:endParaRPr lang="en-CA"/>
          </a:p>
        </p:txBody>
      </p:sp>
    </p:spTree>
    <p:extLst>
      <p:ext uri="{BB962C8B-B14F-4D97-AF65-F5344CB8AC3E}">
        <p14:creationId xmlns:p14="http://schemas.microsoft.com/office/powerpoint/2010/main" val="3885642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Gordon D. Fee and Douglas K. Stuart, How to Read the Bible for All Its Worth, 3rd ed. (Grand Rapids, MI: Zondervan Publishing House, 1993), 155.</a:t>
            </a:r>
          </a:p>
          <a:p>
            <a:endParaRPr lang="en-CA" dirty="0"/>
          </a:p>
        </p:txBody>
      </p:sp>
      <p:sp>
        <p:nvSpPr>
          <p:cNvPr id="4" name="Slide Number Placeholder 3"/>
          <p:cNvSpPr>
            <a:spLocks noGrp="1"/>
          </p:cNvSpPr>
          <p:nvPr>
            <p:ph type="sldNum" sz="quarter" idx="10"/>
          </p:nvPr>
        </p:nvSpPr>
        <p:spPr/>
        <p:txBody>
          <a:bodyPr/>
          <a:lstStyle/>
          <a:p>
            <a:fld id="{B6D191E9-9DBC-4200-8AAD-CF5964C5BB4A}" type="slidenum">
              <a:rPr lang="en-CA" smtClean="0"/>
              <a:t>5</a:t>
            </a:fld>
            <a:endParaRPr lang="en-CA"/>
          </a:p>
        </p:txBody>
      </p:sp>
    </p:spTree>
    <p:extLst>
      <p:ext uri="{BB962C8B-B14F-4D97-AF65-F5344CB8AC3E}">
        <p14:creationId xmlns:p14="http://schemas.microsoft.com/office/powerpoint/2010/main" val="1509167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t>Gordon D. Fee and Douglas K. Stuart, How to Read the Bible for All Its Worth, 3rd ed. (Grand Rapids, MI: Zondervan Publishing House, 1993), 158.</a:t>
            </a:r>
          </a:p>
          <a:p>
            <a:endParaRPr lang="en-CA" dirty="0"/>
          </a:p>
        </p:txBody>
      </p:sp>
      <p:sp>
        <p:nvSpPr>
          <p:cNvPr id="4" name="Slide Number Placeholder 3"/>
          <p:cNvSpPr>
            <a:spLocks noGrp="1"/>
          </p:cNvSpPr>
          <p:nvPr>
            <p:ph type="sldNum" sz="quarter" idx="10"/>
          </p:nvPr>
        </p:nvSpPr>
        <p:spPr/>
        <p:txBody>
          <a:bodyPr/>
          <a:lstStyle/>
          <a:p>
            <a:fld id="{B6D191E9-9DBC-4200-8AAD-CF5964C5BB4A}" type="slidenum">
              <a:rPr lang="en-CA" smtClean="0"/>
              <a:t>7</a:t>
            </a:fld>
            <a:endParaRPr lang="en-CA"/>
          </a:p>
        </p:txBody>
      </p:sp>
    </p:spTree>
    <p:extLst>
      <p:ext uri="{BB962C8B-B14F-4D97-AF65-F5344CB8AC3E}">
        <p14:creationId xmlns:p14="http://schemas.microsoft.com/office/powerpoint/2010/main" val="2959356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Gordon D. Fee and Douglas K. Stuart, How to Read the Bible for All Its Worth, 3rd ed. (Grand Rapids, MI: Zondervan Publishing House, 1993), 158.</a:t>
            </a:r>
          </a:p>
          <a:p>
            <a:endParaRPr lang="en-CA" dirty="0"/>
          </a:p>
        </p:txBody>
      </p:sp>
      <p:sp>
        <p:nvSpPr>
          <p:cNvPr id="4" name="Slide Number Placeholder 3"/>
          <p:cNvSpPr>
            <a:spLocks noGrp="1"/>
          </p:cNvSpPr>
          <p:nvPr>
            <p:ph type="sldNum" sz="quarter" idx="10"/>
          </p:nvPr>
        </p:nvSpPr>
        <p:spPr/>
        <p:txBody>
          <a:bodyPr/>
          <a:lstStyle/>
          <a:p>
            <a:fld id="{B6D191E9-9DBC-4200-8AAD-CF5964C5BB4A}" type="slidenum">
              <a:rPr lang="en-CA" smtClean="0"/>
              <a:t>8</a:t>
            </a:fld>
            <a:endParaRPr lang="en-CA"/>
          </a:p>
        </p:txBody>
      </p:sp>
    </p:spTree>
    <p:extLst>
      <p:ext uri="{BB962C8B-B14F-4D97-AF65-F5344CB8AC3E}">
        <p14:creationId xmlns:p14="http://schemas.microsoft.com/office/powerpoint/2010/main" val="3189760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6D191E9-9DBC-4200-8AAD-CF5964C5BB4A}" type="slidenum">
              <a:rPr lang="en-CA" smtClean="0"/>
              <a:t>17</a:t>
            </a:fld>
            <a:endParaRPr lang="en-CA"/>
          </a:p>
        </p:txBody>
      </p:sp>
    </p:spTree>
    <p:extLst>
      <p:ext uri="{BB962C8B-B14F-4D97-AF65-F5344CB8AC3E}">
        <p14:creationId xmlns:p14="http://schemas.microsoft.com/office/powerpoint/2010/main" val="33292665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BA06FD32-DFA5-4526-B97B-6EE01C97BB2A}" type="datetime1">
              <a:rPr lang="en-CA" smtClean="0"/>
              <a:t>2016-10-23</a:t>
            </a:fld>
            <a:endParaRPr lang="en-CA"/>
          </a:p>
        </p:txBody>
      </p:sp>
      <p:sp>
        <p:nvSpPr>
          <p:cNvPr id="5" name="Footer Placeholder 4"/>
          <p:cNvSpPr>
            <a:spLocks noGrp="1"/>
          </p:cNvSpPr>
          <p:nvPr>
            <p:ph type="ftr" sz="quarter" idx="11"/>
          </p:nvPr>
        </p:nvSpPr>
        <p:spPr>
          <a:xfrm>
            <a:off x="533401" y="5936189"/>
            <a:ext cx="4021666" cy="365125"/>
          </a:xfrm>
        </p:spPr>
        <p:txBody>
          <a:bodyPr/>
          <a:lstStyle/>
          <a:p>
            <a:r>
              <a:rPr lang="en-CA"/>
              <a:t>http://www.scottljacobsen.com/student-site-for-interpretation-course/</a:t>
            </a:r>
          </a:p>
        </p:txBody>
      </p:sp>
      <p:sp>
        <p:nvSpPr>
          <p:cNvPr id="6" name="Slide Number Placeholder 5"/>
          <p:cNvSpPr>
            <a:spLocks noGrp="1"/>
          </p:cNvSpPr>
          <p:nvPr>
            <p:ph type="sldNum" sz="quarter" idx="12"/>
          </p:nvPr>
        </p:nvSpPr>
        <p:spPr>
          <a:xfrm>
            <a:off x="7010399" y="2750337"/>
            <a:ext cx="1370293" cy="1356442"/>
          </a:xfrm>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3361448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0E8A96-6698-4433-A1A2-9D5F14F6E4B5}" type="datetime1">
              <a:rPr lang="en-CA" smtClean="0"/>
              <a:t>2016-10-23</a:t>
            </a:fld>
            <a:endParaRPr lang="en-CA"/>
          </a:p>
        </p:txBody>
      </p:sp>
      <p:sp>
        <p:nvSpPr>
          <p:cNvPr id="6" name="Footer Placeholder 5"/>
          <p:cNvSpPr>
            <a:spLocks noGrp="1"/>
          </p:cNvSpPr>
          <p:nvPr>
            <p:ph type="ftr" sz="quarter" idx="11"/>
          </p:nvPr>
        </p:nvSpPr>
        <p:spPr/>
        <p:txBody>
          <a:bodyPr/>
          <a:lstStyle/>
          <a:p>
            <a:r>
              <a:rPr lang="en-CA"/>
              <a:t>http://www.scottljacobsen.com/student-site-for-interpretation-course/</a:t>
            </a:r>
          </a:p>
        </p:txBody>
      </p:sp>
      <p:sp>
        <p:nvSpPr>
          <p:cNvPr id="7" name="Slide Number Placeholder 6"/>
          <p:cNvSpPr>
            <a:spLocks noGrp="1"/>
          </p:cNvSpPr>
          <p:nvPr>
            <p:ph type="sldNum" sz="quarter" idx="12"/>
          </p:nvPr>
        </p:nvSpPr>
        <p:spPr>
          <a:xfrm>
            <a:off x="7856438" y="4711310"/>
            <a:ext cx="1149836" cy="1090789"/>
          </a:xfrm>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39105200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0E8A96-6698-4433-A1A2-9D5F14F6E4B5}" type="datetime1">
              <a:rPr lang="en-CA" smtClean="0"/>
              <a:t>2016-10-23</a:t>
            </a:fld>
            <a:endParaRPr lang="en-CA"/>
          </a:p>
        </p:txBody>
      </p:sp>
      <p:sp>
        <p:nvSpPr>
          <p:cNvPr id="6" name="Footer Placeholder 5"/>
          <p:cNvSpPr>
            <a:spLocks noGrp="1"/>
          </p:cNvSpPr>
          <p:nvPr>
            <p:ph type="ftr" sz="quarter" idx="11"/>
          </p:nvPr>
        </p:nvSpPr>
        <p:spPr/>
        <p:txBody>
          <a:bodyPr/>
          <a:lstStyle/>
          <a:p>
            <a:r>
              <a:rPr lang="en-CA"/>
              <a:t>http://www.scottljacobsen.com/student-site-for-interpretation-course/</a:t>
            </a:r>
          </a:p>
        </p:txBody>
      </p:sp>
      <p:sp>
        <p:nvSpPr>
          <p:cNvPr id="7" name="Slide Number Placeholder 6"/>
          <p:cNvSpPr>
            <a:spLocks noGrp="1"/>
          </p:cNvSpPr>
          <p:nvPr>
            <p:ph type="sldNum" sz="quarter" idx="12"/>
          </p:nvPr>
        </p:nvSpPr>
        <p:spPr>
          <a:xfrm>
            <a:off x="7856438" y="4711616"/>
            <a:ext cx="1149836" cy="1090789"/>
          </a:xfrm>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242346505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0E8A96-6698-4433-A1A2-9D5F14F6E4B5}" type="datetime1">
              <a:rPr lang="en-CA" smtClean="0"/>
              <a:t>2016-10-23</a:t>
            </a:fld>
            <a:endParaRPr lang="en-CA"/>
          </a:p>
        </p:txBody>
      </p:sp>
      <p:sp>
        <p:nvSpPr>
          <p:cNvPr id="6" name="Footer Placeholder 5"/>
          <p:cNvSpPr>
            <a:spLocks noGrp="1"/>
          </p:cNvSpPr>
          <p:nvPr>
            <p:ph type="ftr" sz="quarter" idx="11"/>
          </p:nvPr>
        </p:nvSpPr>
        <p:spPr/>
        <p:txBody>
          <a:bodyPr/>
          <a:lstStyle/>
          <a:p>
            <a:r>
              <a:rPr lang="en-CA"/>
              <a:t>http://www.scottljacobsen.com/student-site-for-interpretation-course/</a:t>
            </a:r>
          </a:p>
        </p:txBody>
      </p:sp>
      <p:sp>
        <p:nvSpPr>
          <p:cNvPr id="7" name="Slide Number Placeholder 6"/>
          <p:cNvSpPr>
            <a:spLocks noGrp="1"/>
          </p:cNvSpPr>
          <p:nvPr>
            <p:ph type="sldNum" sz="quarter" idx="12"/>
          </p:nvPr>
        </p:nvSpPr>
        <p:spPr>
          <a:xfrm>
            <a:off x="7856438" y="4709926"/>
            <a:ext cx="1149836" cy="1090789"/>
          </a:xfrm>
        </p:spPr>
        <p:txBody>
          <a:bodyPr/>
          <a:lstStyle/>
          <a:p>
            <a:fld id="{785AD609-80F5-4119-8007-1FBF8079BF07}" type="slidenum">
              <a:rPr lang="en-CA" smtClean="0"/>
              <a:t>‹#›</a:t>
            </a:fld>
            <a:endParaRPr lang="en-CA"/>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1414606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0E8A96-6698-4433-A1A2-9D5F14F6E4B5}" type="datetime1">
              <a:rPr lang="en-CA" smtClean="0"/>
              <a:t>2016-10-23</a:t>
            </a:fld>
            <a:endParaRPr lang="en-CA"/>
          </a:p>
        </p:txBody>
      </p:sp>
      <p:sp>
        <p:nvSpPr>
          <p:cNvPr id="6" name="Footer Placeholder 5"/>
          <p:cNvSpPr>
            <a:spLocks noGrp="1"/>
          </p:cNvSpPr>
          <p:nvPr>
            <p:ph type="ftr" sz="quarter" idx="11"/>
          </p:nvPr>
        </p:nvSpPr>
        <p:spPr/>
        <p:txBody>
          <a:bodyPr/>
          <a:lstStyle/>
          <a:p>
            <a:r>
              <a:rPr lang="en-CA"/>
              <a:t>http://www.scottljacobsen.com/student-site-for-interpretation-course/</a:t>
            </a:r>
          </a:p>
        </p:txBody>
      </p:sp>
      <p:sp>
        <p:nvSpPr>
          <p:cNvPr id="7" name="Slide Number Placeholder 6"/>
          <p:cNvSpPr>
            <a:spLocks noGrp="1"/>
          </p:cNvSpPr>
          <p:nvPr>
            <p:ph type="sldNum" sz="quarter" idx="12"/>
          </p:nvPr>
        </p:nvSpPr>
        <p:spPr>
          <a:xfrm>
            <a:off x="7856438" y="4709926"/>
            <a:ext cx="1149836" cy="1090789"/>
          </a:xfrm>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112014575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50E8A96-6698-4433-A1A2-9D5F14F6E4B5}" type="datetime1">
              <a:rPr lang="en-CA" smtClean="0"/>
              <a:t>2016-10-23</a:t>
            </a:fld>
            <a:endParaRPr lang="en-CA"/>
          </a:p>
        </p:txBody>
      </p:sp>
      <p:sp>
        <p:nvSpPr>
          <p:cNvPr id="4" name="Footer Placeholder 3"/>
          <p:cNvSpPr>
            <a:spLocks noGrp="1"/>
          </p:cNvSpPr>
          <p:nvPr>
            <p:ph type="ftr" sz="quarter" idx="11"/>
          </p:nvPr>
        </p:nvSpPr>
        <p:spPr/>
        <p:txBody>
          <a:bodyPr/>
          <a:lstStyle/>
          <a:p>
            <a:r>
              <a:rPr lang="en-CA"/>
              <a:t>http://www.scottljacobsen.com/student-site-for-interpretation-course/</a:t>
            </a:r>
          </a:p>
        </p:txBody>
      </p:sp>
      <p:sp>
        <p:nvSpPr>
          <p:cNvPr id="5" name="Slide Number Placeholder 4"/>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144395734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50E8A96-6698-4433-A1A2-9D5F14F6E4B5}" type="datetime1">
              <a:rPr lang="en-CA" smtClean="0"/>
              <a:t>2016-10-23</a:t>
            </a:fld>
            <a:endParaRPr lang="en-CA"/>
          </a:p>
        </p:txBody>
      </p:sp>
      <p:sp>
        <p:nvSpPr>
          <p:cNvPr id="4" name="Footer Placeholder 3"/>
          <p:cNvSpPr>
            <a:spLocks noGrp="1"/>
          </p:cNvSpPr>
          <p:nvPr>
            <p:ph type="ftr" sz="quarter" idx="11"/>
          </p:nvPr>
        </p:nvSpPr>
        <p:spPr/>
        <p:txBody>
          <a:bodyPr/>
          <a:lstStyle/>
          <a:p>
            <a:r>
              <a:rPr lang="en-CA"/>
              <a:t>http://www.scottljacobsen.com/student-site-for-interpretation-course/</a:t>
            </a:r>
          </a:p>
        </p:txBody>
      </p:sp>
      <p:sp>
        <p:nvSpPr>
          <p:cNvPr id="5" name="Slide Number Placeholder 4"/>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248186920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099406-051B-4E05-9C71-482CB11181E3}" type="datetime1">
              <a:rPr lang="en-CA" smtClean="0"/>
              <a:t>2016-10-23</a:t>
            </a:fld>
            <a:endParaRPr lang="en-CA"/>
          </a:p>
        </p:txBody>
      </p:sp>
      <p:sp>
        <p:nvSpPr>
          <p:cNvPr id="5" name="Footer Placeholder 4"/>
          <p:cNvSpPr>
            <a:spLocks noGrp="1"/>
          </p:cNvSpPr>
          <p:nvPr>
            <p:ph type="ftr" sz="quarter" idx="11"/>
          </p:nvPr>
        </p:nvSpPr>
        <p:spPr/>
        <p:txBody>
          <a:bodyPr/>
          <a:lstStyle/>
          <a:p>
            <a:r>
              <a:rPr lang="en-CA"/>
              <a:t>http://www.scottljacobsen.com/student-site-for-interpretation-course/</a:t>
            </a:r>
          </a:p>
        </p:txBody>
      </p:sp>
      <p:sp>
        <p:nvSpPr>
          <p:cNvPr id="6" name="Slide Number Placeholder 5"/>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41159936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48BB1D6D-60C2-4B4C-946C-39825F5A9B25}" type="datetime1">
              <a:rPr lang="en-CA" smtClean="0"/>
              <a:t>2016-10-23</a:t>
            </a:fld>
            <a:endParaRPr lang="en-CA"/>
          </a:p>
        </p:txBody>
      </p:sp>
      <p:sp>
        <p:nvSpPr>
          <p:cNvPr id="5" name="Footer Placeholder 4"/>
          <p:cNvSpPr>
            <a:spLocks noGrp="1"/>
          </p:cNvSpPr>
          <p:nvPr>
            <p:ph type="ftr" sz="quarter" idx="11"/>
          </p:nvPr>
        </p:nvSpPr>
        <p:spPr>
          <a:xfrm>
            <a:off x="510241" y="5936189"/>
            <a:ext cx="4518959" cy="365125"/>
          </a:xfrm>
        </p:spPr>
        <p:txBody>
          <a:bodyPr/>
          <a:lstStyle/>
          <a:p>
            <a:r>
              <a:rPr lang="en-CA"/>
              <a:t>http://www.scottljacobsen.com/student-site-for-interpretation-course/</a:t>
            </a:r>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785AD609-80F5-4119-8007-1FBF8079BF07}" type="slidenum">
              <a:rPr lang="en-CA" smtClean="0"/>
              <a:t>‹#›</a:t>
            </a:fld>
            <a:endParaRPr lang="en-CA"/>
          </a:p>
        </p:txBody>
      </p:sp>
    </p:spTree>
    <p:extLst>
      <p:ext uri="{BB962C8B-B14F-4D97-AF65-F5344CB8AC3E}">
        <p14:creationId xmlns:p14="http://schemas.microsoft.com/office/powerpoint/2010/main" val="1815592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1FC7B3-2E8D-4C64-B5AF-C2987EEED2E5}" type="datetime1">
              <a:rPr lang="en-CA" smtClean="0"/>
              <a:t>2016-10-23</a:t>
            </a:fld>
            <a:endParaRPr lang="en-CA"/>
          </a:p>
        </p:txBody>
      </p:sp>
      <p:sp>
        <p:nvSpPr>
          <p:cNvPr id="5" name="Footer Placeholder 4"/>
          <p:cNvSpPr>
            <a:spLocks noGrp="1"/>
          </p:cNvSpPr>
          <p:nvPr>
            <p:ph type="ftr" sz="quarter" idx="11"/>
          </p:nvPr>
        </p:nvSpPr>
        <p:spPr/>
        <p:txBody>
          <a:bodyPr/>
          <a:lstStyle/>
          <a:p>
            <a:r>
              <a:rPr lang="en-CA"/>
              <a:t>http://www.scottljacobsen.com/student-site-for-interpretation-course/</a:t>
            </a:r>
          </a:p>
        </p:txBody>
      </p:sp>
      <p:sp>
        <p:nvSpPr>
          <p:cNvPr id="6" name="Slide Number Placeholder 5"/>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2896503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65810" y="5936188"/>
            <a:ext cx="2057400" cy="365125"/>
          </a:xfrm>
        </p:spPr>
        <p:txBody>
          <a:bodyPr/>
          <a:lstStyle/>
          <a:p>
            <a:fld id="{D88FEDD3-32CC-4182-AB84-47FFCA3A9FB2}" type="datetime1">
              <a:rPr lang="en-CA" smtClean="0"/>
              <a:t>2016-10-23</a:t>
            </a:fld>
            <a:endParaRPr lang="en-CA"/>
          </a:p>
        </p:txBody>
      </p:sp>
      <p:sp>
        <p:nvSpPr>
          <p:cNvPr id="5" name="Footer Placeholder 4"/>
          <p:cNvSpPr>
            <a:spLocks noGrp="1"/>
          </p:cNvSpPr>
          <p:nvPr>
            <p:ph type="ftr" sz="quarter" idx="11"/>
          </p:nvPr>
        </p:nvSpPr>
        <p:spPr>
          <a:xfrm>
            <a:off x="533400" y="5936189"/>
            <a:ext cx="4834673" cy="365125"/>
          </a:xfrm>
        </p:spPr>
        <p:txBody>
          <a:bodyPr/>
          <a:lstStyle/>
          <a:p>
            <a:r>
              <a:rPr lang="en-CA"/>
              <a:t>http://www.scottljacobsen.com/student-site-for-interpretation-course/</a:t>
            </a:r>
          </a:p>
        </p:txBody>
      </p:sp>
      <p:sp>
        <p:nvSpPr>
          <p:cNvPr id="6" name="Slide Number Placeholder 5"/>
          <p:cNvSpPr>
            <a:spLocks noGrp="1"/>
          </p:cNvSpPr>
          <p:nvPr>
            <p:ph type="sldNum" sz="quarter" idx="12"/>
          </p:nvPr>
        </p:nvSpPr>
        <p:spPr>
          <a:xfrm>
            <a:off x="7856438" y="2869896"/>
            <a:ext cx="1149836" cy="1090789"/>
          </a:xfrm>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2937259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6A7E87-3E86-4CEB-B9CF-3DF5BBA0CECE}" type="datetime1">
              <a:rPr lang="en-CA" smtClean="0"/>
              <a:t>2016-10-23</a:t>
            </a:fld>
            <a:endParaRPr lang="en-CA"/>
          </a:p>
        </p:txBody>
      </p:sp>
      <p:sp>
        <p:nvSpPr>
          <p:cNvPr id="6" name="Footer Placeholder 5"/>
          <p:cNvSpPr>
            <a:spLocks noGrp="1"/>
          </p:cNvSpPr>
          <p:nvPr>
            <p:ph type="ftr" sz="quarter" idx="11"/>
          </p:nvPr>
        </p:nvSpPr>
        <p:spPr/>
        <p:txBody>
          <a:bodyPr/>
          <a:lstStyle/>
          <a:p>
            <a:r>
              <a:rPr lang="en-CA"/>
              <a:t>http://www.scottljacobsen.com/student-site-for-interpretation-course/</a:t>
            </a:r>
          </a:p>
        </p:txBody>
      </p:sp>
      <p:sp>
        <p:nvSpPr>
          <p:cNvPr id="7" name="Slide Number Placeholder 6"/>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3286224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D3D59E-EF18-442E-80F0-4E3362D568AD}" type="datetime1">
              <a:rPr lang="en-CA" smtClean="0"/>
              <a:t>2016-10-23</a:t>
            </a:fld>
            <a:endParaRPr lang="en-CA"/>
          </a:p>
        </p:txBody>
      </p:sp>
      <p:sp>
        <p:nvSpPr>
          <p:cNvPr id="8" name="Footer Placeholder 7"/>
          <p:cNvSpPr>
            <a:spLocks noGrp="1"/>
          </p:cNvSpPr>
          <p:nvPr>
            <p:ph type="ftr" sz="quarter" idx="11"/>
          </p:nvPr>
        </p:nvSpPr>
        <p:spPr/>
        <p:txBody>
          <a:bodyPr/>
          <a:lstStyle/>
          <a:p>
            <a:r>
              <a:rPr lang="en-CA"/>
              <a:t>http://www.scottljacobsen.com/student-site-for-interpretation-course/</a:t>
            </a:r>
          </a:p>
        </p:txBody>
      </p:sp>
      <p:sp>
        <p:nvSpPr>
          <p:cNvPr id="9" name="Slide Number Placeholder 8"/>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812221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494F6C-7B5B-46CE-A641-A914EED12545}" type="datetime1">
              <a:rPr lang="en-CA" smtClean="0"/>
              <a:t>2016-10-23</a:t>
            </a:fld>
            <a:endParaRPr lang="en-CA"/>
          </a:p>
        </p:txBody>
      </p:sp>
      <p:sp>
        <p:nvSpPr>
          <p:cNvPr id="4" name="Footer Placeholder 3"/>
          <p:cNvSpPr>
            <a:spLocks noGrp="1"/>
          </p:cNvSpPr>
          <p:nvPr>
            <p:ph type="ftr" sz="quarter" idx="11"/>
          </p:nvPr>
        </p:nvSpPr>
        <p:spPr/>
        <p:txBody>
          <a:bodyPr/>
          <a:lstStyle/>
          <a:p>
            <a:r>
              <a:rPr lang="en-CA"/>
              <a:t>http://www.scottljacobsen.com/student-site-for-interpretation-course/</a:t>
            </a:r>
          </a:p>
        </p:txBody>
      </p:sp>
      <p:sp>
        <p:nvSpPr>
          <p:cNvPr id="5" name="Slide Number Placeholder 4"/>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3314164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8C951E1-520C-41D5-BF2D-769BC950D8E0}" type="datetime1">
              <a:rPr lang="en-CA" smtClean="0"/>
              <a:t>2016-10-23</a:t>
            </a:fld>
            <a:endParaRPr lang="en-CA"/>
          </a:p>
        </p:txBody>
      </p:sp>
      <p:sp>
        <p:nvSpPr>
          <p:cNvPr id="3" name="Footer Placeholder 2"/>
          <p:cNvSpPr>
            <a:spLocks noGrp="1"/>
          </p:cNvSpPr>
          <p:nvPr>
            <p:ph type="ftr" sz="quarter" idx="11"/>
          </p:nvPr>
        </p:nvSpPr>
        <p:spPr/>
        <p:txBody>
          <a:bodyPr/>
          <a:lstStyle/>
          <a:p>
            <a:r>
              <a:rPr lang="en-CA"/>
              <a:t>http://www.scottljacobsen.com/student-site-for-interpretation-course/</a:t>
            </a:r>
          </a:p>
        </p:txBody>
      </p:sp>
      <p:sp>
        <p:nvSpPr>
          <p:cNvPr id="4" name="Slide Number Placeholder 3"/>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3985941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72C756-C8BD-4C98-885D-D67536A61F21}" type="datetime1">
              <a:rPr lang="en-CA" smtClean="0"/>
              <a:t>2016-10-23</a:t>
            </a:fld>
            <a:endParaRPr lang="en-CA"/>
          </a:p>
        </p:txBody>
      </p:sp>
      <p:sp>
        <p:nvSpPr>
          <p:cNvPr id="6" name="Footer Placeholder 5"/>
          <p:cNvSpPr>
            <a:spLocks noGrp="1"/>
          </p:cNvSpPr>
          <p:nvPr>
            <p:ph type="ftr" sz="quarter" idx="11"/>
          </p:nvPr>
        </p:nvSpPr>
        <p:spPr/>
        <p:txBody>
          <a:bodyPr/>
          <a:lstStyle/>
          <a:p>
            <a:r>
              <a:rPr lang="en-CA"/>
              <a:t>http://www.scottljacobsen.com/student-site-for-interpretation-course/</a:t>
            </a:r>
          </a:p>
        </p:txBody>
      </p:sp>
      <p:sp>
        <p:nvSpPr>
          <p:cNvPr id="7" name="Slide Number Placeholder 6"/>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2535385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C24440-C7ED-44AE-B09D-EDDD7319D324}" type="datetime1">
              <a:rPr lang="en-CA" smtClean="0"/>
              <a:t>2016-10-23</a:t>
            </a:fld>
            <a:endParaRPr lang="en-CA"/>
          </a:p>
        </p:txBody>
      </p:sp>
      <p:sp>
        <p:nvSpPr>
          <p:cNvPr id="6" name="Footer Placeholder 5"/>
          <p:cNvSpPr>
            <a:spLocks noGrp="1"/>
          </p:cNvSpPr>
          <p:nvPr>
            <p:ph type="ftr" sz="quarter" idx="11"/>
          </p:nvPr>
        </p:nvSpPr>
        <p:spPr/>
        <p:txBody>
          <a:bodyPr/>
          <a:lstStyle/>
          <a:p>
            <a:r>
              <a:rPr lang="en-CA"/>
              <a:t>http://www.scottljacobsen.com/student-site-for-interpretation-course/</a:t>
            </a:r>
          </a:p>
        </p:txBody>
      </p:sp>
      <p:sp>
        <p:nvSpPr>
          <p:cNvPr id="7" name="Slide Number Placeholder 6"/>
          <p:cNvSpPr>
            <a:spLocks noGrp="1"/>
          </p:cNvSpPr>
          <p:nvPr>
            <p:ph type="sldNum" sz="quarter" idx="12"/>
          </p:nvPr>
        </p:nvSpPr>
        <p:spPr/>
        <p:txBody>
          <a:bodyPr/>
          <a:lstStyle/>
          <a:p>
            <a:fld id="{785AD609-80F5-4119-8007-1FBF8079BF07}" type="slidenum">
              <a:rPr lang="en-CA" smtClean="0"/>
              <a:t>‹#›</a:t>
            </a:fld>
            <a:endParaRPr lang="en-CA"/>
          </a:p>
        </p:txBody>
      </p:sp>
    </p:spTree>
    <p:extLst>
      <p:ext uri="{BB962C8B-B14F-4D97-AF65-F5344CB8AC3E}">
        <p14:creationId xmlns:p14="http://schemas.microsoft.com/office/powerpoint/2010/main" val="240578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50E8A96-6698-4433-A1A2-9D5F14F6E4B5}" type="datetime1">
              <a:rPr lang="en-CA" smtClean="0"/>
              <a:t>2016-10-23</a:t>
            </a:fld>
            <a:endParaRPr lang="en-CA"/>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CA"/>
              <a:t>http://www.scottljacobsen.com/student-site-for-interpretation-course/</a:t>
            </a:r>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85AD609-80F5-4119-8007-1FBF8079BF07}" type="slidenum">
              <a:rPr lang="en-CA" smtClean="0"/>
              <a:t>‹#›</a:t>
            </a:fld>
            <a:endParaRPr lang="en-CA"/>
          </a:p>
        </p:txBody>
      </p:sp>
    </p:spTree>
    <p:extLst>
      <p:ext uri="{BB962C8B-B14F-4D97-AF65-F5344CB8AC3E}">
        <p14:creationId xmlns:p14="http://schemas.microsoft.com/office/powerpoint/2010/main" val="102722699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242" y="2992034"/>
            <a:ext cx="6069268" cy="1373070"/>
          </a:xfrm>
        </p:spPr>
        <p:txBody>
          <a:bodyPr>
            <a:normAutofit fontScale="90000"/>
          </a:bodyPr>
          <a:lstStyle/>
          <a:p>
            <a:r>
              <a:rPr lang="en-CA" dirty="0"/>
              <a:t>Introduction to Biblical Interpretation</a:t>
            </a:r>
            <a:br>
              <a:rPr lang="en-CA" dirty="0"/>
            </a:br>
            <a:r>
              <a:rPr lang="en-CA" dirty="0"/>
              <a:t>Lecture 10</a:t>
            </a:r>
          </a:p>
        </p:txBody>
      </p:sp>
      <p:sp>
        <p:nvSpPr>
          <p:cNvPr id="3" name="Subtitle 2"/>
          <p:cNvSpPr>
            <a:spLocks noGrp="1"/>
          </p:cNvSpPr>
          <p:nvPr>
            <p:ph type="subTitle" idx="1"/>
          </p:nvPr>
        </p:nvSpPr>
        <p:spPr/>
        <p:txBody>
          <a:bodyPr/>
          <a:lstStyle/>
          <a:p>
            <a:r>
              <a:rPr lang="en-CA" dirty="0"/>
              <a:t>Maritime Christian College</a:t>
            </a:r>
          </a:p>
          <a:p>
            <a:r>
              <a:rPr lang="en-CA" dirty="0"/>
              <a:t>Scott Jacobsen, Instructor</a:t>
            </a:r>
          </a:p>
        </p:txBody>
      </p:sp>
    </p:spTree>
    <p:extLst>
      <p:ext uri="{BB962C8B-B14F-4D97-AF65-F5344CB8AC3E}">
        <p14:creationId xmlns:p14="http://schemas.microsoft.com/office/powerpoint/2010/main" val="952872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Outline</a:t>
            </a:r>
          </a:p>
        </p:txBody>
      </p:sp>
      <p:sp>
        <p:nvSpPr>
          <p:cNvPr id="5" name="Content Placeholder 4"/>
          <p:cNvSpPr>
            <a:spLocks noGrp="1"/>
          </p:cNvSpPr>
          <p:nvPr>
            <p:ph idx="1"/>
          </p:nvPr>
        </p:nvSpPr>
        <p:spPr>
          <a:xfrm>
            <a:off x="533400" y="2336873"/>
            <a:ext cx="8287072" cy="3599316"/>
          </a:xfrm>
        </p:spPr>
        <p:txBody>
          <a:bodyPr>
            <a:noAutofit/>
          </a:bodyPr>
          <a:lstStyle/>
          <a:p>
            <a:pPr marL="0" indent="0">
              <a:buNone/>
            </a:pPr>
            <a:r>
              <a:rPr lang="en-CA" sz="2800" dirty="0"/>
              <a:t>Outline the </a:t>
            </a:r>
            <a:r>
              <a:rPr lang="en-CA" sz="2800" b="1" dirty="0"/>
              <a:t>structure</a:t>
            </a:r>
            <a:r>
              <a:rPr lang="en-CA" sz="2800" dirty="0"/>
              <a:t> of the text in a way that represents the author’s organization of the text. Please provide an outline that clearly indicates verse breaks for each unit and provide headings for each. [</a:t>
            </a:r>
            <a:r>
              <a:rPr lang="en-CA" sz="2800" i="1" dirty="0"/>
              <a:t>Consider plot—setting, conflict, climax, resolution, and new setting—as well as characters, particularly the reactions of the disciples/other characters.</a:t>
            </a:r>
            <a:r>
              <a:rPr lang="en-CA" sz="2800" dirty="0"/>
              <a:t>]</a:t>
            </a:r>
          </a:p>
        </p:txBody>
      </p:sp>
    </p:spTree>
    <p:extLst>
      <p:ext uri="{BB962C8B-B14F-4D97-AF65-F5344CB8AC3E}">
        <p14:creationId xmlns:p14="http://schemas.microsoft.com/office/powerpoint/2010/main" val="772800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emphasis does the structure reveal?</a:t>
            </a:r>
          </a:p>
        </p:txBody>
      </p:sp>
      <p:sp>
        <p:nvSpPr>
          <p:cNvPr id="3" name="Content Placeholder 2"/>
          <p:cNvSpPr>
            <a:spLocks noGrp="1"/>
          </p:cNvSpPr>
          <p:nvPr>
            <p:ph idx="1"/>
          </p:nvPr>
        </p:nvSpPr>
        <p:spPr/>
        <p:txBody>
          <a:bodyPr>
            <a:normAutofit/>
          </a:bodyPr>
          <a:lstStyle/>
          <a:p>
            <a:pPr marL="0" indent="0">
              <a:buNone/>
            </a:pPr>
            <a:r>
              <a:rPr lang="en-CA" sz="2800" dirty="0"/>
              <a:t>Think of the structure as an arrow, or as a funnel; is there is a definite flow, or direction of the parable?</a:t>
            </a:r>
          </a:p>
          <a:p>
            <a:pPr marL="0" indent="0">
              <a:buNone/>
            </a:pPr>
            <a:endParaRPr lang="en-CA" sz="2800" dirty="0"/>
          </a:p>
        </p:txBody>
      </p:sp>
    </p:spTree>
    <p:extLst>
      <p:ext uri="{BB962C8B-B14F-4D97-AF65-F5344CB8AC3E}">
        <p14:creationId xmlns:p14="http://schemas.microsoft.com/office/powerpoint/2010/main" val="1917027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Context</a:t>
            </a:r>
          </a:p>
        </p:txBody>
      </p:sp>
      <p:sp>
        <p:nvSpPr>
          <p:cNvPr id="3" name="Content Placeholder 2"/>
          <p:cNvSpPr>
            <a:spLocks noGrp="1"/>
          </p:cNvSpPr>
          <p:nvPr>
            <p:ph idx="1"/>
          </p:nvPr>
        </p:nvSpPr>
        <p:spPr>
          <a:xfrm>
            <a:off x="533400" y="2336873"/>
            <a:ext cx="8143056" cy="3599316"/>
          </a:xfrm>
        </p:spPr>
        <p:txBody>
          <a:bodyPr>
            <a:normAutofit lnSpcReduction="10000"/>
          </a:bodyPr>
          <a:lstStyle/>
          <a:p>
            <a:pPr marL="0" indent="0">
              <a:buNone/>
            </a:pPr>
            <a:r>
              <a:rPr lang="en-CA" sz="2800" dirty="0"/>
              <a:t>How does the immediate</a:t>
            </a:r>
            <a:r>
              <a:rPr lang="en-CA" sz="2800" b="1" dirty="0"/>
              <a:t> context</a:t>
            </a:r>
            <a:r>
              <a:rPr lang="en-CA" sz="2800" dirty="0"/>
              <a:t>—the closest passages on both sides of your text—inform the meaning of your text? [</a:t>
            </a:r>
            <a:r>
              <a:rPr lang="en-CA" sz="2800" i="1" dirty="0"/>
              <a:t>Consider why this passage is in this place. Then, if relevant, consider any parallel texts in the other gospels.</a:t>
            </a:r>
            <a:r>
              <a:rPr lang="en-CA" sz="2800" dirty="0"/>
              <a:t>]</a:t>
            </a:r>
          </a:p>
          <a:p>
            <a:pPr marL="0" indent="0">
              <a:buNone/>
            </a:pPr>
            <a:endParaRPr lang="en-CA" sz="2800" dirty="0"/>
          </a:p>
          <a:p>
            <a:pPr marL="0" indent="0">
              <a:buNone/>
            </a:pPr>
            <a:r>
              <a:rPr lang="en-CA" sz="2800" dirty="0"/>
              <a:t>Consider, for example, Matthew 13:10—17. What is its bearing on the interpretation of the Parable of the Sower (vss. 3—9)?</a:t>
            </a:r>
          </a:p>
          <a:p>
            <a:pPr marL="0" indent="0">
              <a:buNone/>
            </a:pPr>
            <a:endParaRPr lang="en-CA" sz="2800" dirty="0"/>
          </a:p>
          <a:p>
            <a:pPr marL="0" indent="0">
              <a:buNone/>
            </a:pPr>
            <a:endParaRPr lang="en-CA" sz="2800" dirty="0"/>
          </a:p>
        </p:txBody>
      </p:sp>
    </p:spTree>
    <p:extLst>
      <p:ext uri="{BB962C8B-B14F-4D97-AF65-F5344CB8AC3E}">
        <p14:creationId xmlns:p14="http://schemas.microsoft.com/office/powerpoint/2010/main" val="40076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Theme</a:t>
            </a:r>
          </a:p>
        </p:txBody>
      </p:sp>
      <p:sp>
        <p:nvSpPr>
          <p:cNvPr id="3" name="Content Placeholder 2"/>
          <p:cNvSpPr>
            <a:spLocks noGrp="1"/>
          </p:cNvSpPr>
          <p:nvPr>
            <p:ph idx="1"/>
          </p:nvPr>
        </p:nvSpPr>
        <p:spPr>
          <a:xfrm>
            <a:off x="533400" y="2336873"/>
            <a:ext cx="8359080" cy="3599316"/>
          </a:xfrm>
        </p:spPr>
        <p:txBody>
          <a:bodyPr>
            <a:normAutofit/>
          </a:bodyPr>
          <a:lstStyle/>
          <a:p>
            <a:pPr marL="0" indent="0">
              <a:buNone/>
            </a:pPr>
            <a:r>
              <a:rPr lang="en-CA" sz="2800" dirty="0"/>
              <a:t>Drawing on your work in structure, emphasis and context, state the central </a:t>
            </a:r>
            <a:r>
              <a:rPr lang="en-CA" sz="2800" b="1" dirty="0"/>
              <a:t>theme</a:t>
            </a:r>
            <a:r>
              <a:rPr lang="en-CA" sz="2800" dirty="0"/>
              <a:t> of the text in one complete sentence. [</a:t>
            </a:r>
            <a:r>
              <a:rPr lang="en-CA" sz="2800" i="1" dirty="0"/>
              <a:t>A theme should reveal the author’s big idea or primary teaching point in the passage.</a:t>
            </a:r>
            <a:r>
              <a:rPr lang="en-CA" sz="2800" dirty="0"/>
              <a:t>]</a:t>
            </a:r>
          </a:p>
          <a:p>
            <a:pPr marL="0" indent="0">
              <a:buNone/>
            </a:pPr>
            <a:endParaRPr lang="en-CA" sz="2800" dirty="0"/>
          </a:p>
          <a:p>
            <a:pPr marL="0" indent="0">
              <a:buNone/>
            </a:pPr>
            <a:r>
              <a:rPr lang="en-CA" sz="2800" dirty="0"/>
              <a:t>Note also that the theme will not be completely independent in Matthew 13.</a:t>
            </a:r>
          </a:p>
        </p:txBody>
      </p:sp>
    </p:spTree>
    <p:extLst>
      <p:ext uri="{BB962C8B-B14F-4D97-AF65-F5344CB8AC3E}">
        <p14:creationId xmlns:p14="http://schemas.microsoft.com/office/powerpoint/2010/main" val="2790624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Gospel</a:t>
            </a:r>
          </a:p>
        </p:txBody>
      </p:sp>
      <p:sp>
        <p:nvSpPr>
          <p:cNvPr id="3" name="Content Placeholder 2"/>
          <p:cNvSpPr>
            <a:spLocks noGrp="1"/>
          </p:cNvSpPr>
          <p:nvPr>
            <p:ph idx="1"/>
          </p:nvPr>
        </p:nvSpPr>
        <p:spPr>
          <a:xfrm>
            <a:off x="533400" y="2336873"/>
            <a:ext cx="8143056" cy="3599316"/>
          </a:xfrm>
        </p:spPr>
        <p:txBody>
          <a:bodyPr/>
          <a:lstStyle/>
          <a:p>
            <a:pPr marL="0" indent="0">
              <a:buNone/>
            </a:pPr>
            <a:r>
              <a:rPr lang="en-CA" dirty="0"/>
              <a:t>What are a few ways that your text </a:t>
            </a:r>
            <a:r>
              <a:rPr lang="en-CA" b="1" dirty="0"/>
              <a:t>relates to or anticipates the gospel</a:t>
            </a:r>
            <a:r>
              <a:rPr lang="en-CA" dirty="0"/>
              <a:t> (i.e. the death and resurrection of Jesus Christ, repentance, forgiveness of sins)? Which of these ways best fits your text? [</a:t>
            </a:r>
            <a:r>
              <a:rPr lang="en-CA" i="1" dirty="0"/>
              <a:t>Consider Old Testament citations/allusions as well as different methods of connecting such as typology, analogy, promise-fulfillment, biblical theological themes, and others.</a:t>
            </a:r>
            <a:r>
              <a:rPr lang="en-CA" dirty="0"/>
              <a:t>]</a:t>
            </a:r>
          </a:p>
          <a:p>
            <a:pPr marL="0" indent="0">
              <a:buNone/>
            </a:pPr>
            <a:endParaRPr lang="en-CA" dirty="0"/>
          </a:p>
          <a:p>
            <a:pPr marL="0" indent="0">
              <a:buNone/>
            </a:pPr>
            <a:r>
              <a:rPr lang="en-CA" dirty="0"/>
              <a:t>Note especially Isaiah 6:9—10 </a:t>
            </a:r>
          </a:p>
        </p:txBody>
      </p:sp>
    </p:spTree>
    <p:extLst>
      <p:ext uri="{BB962C8B-B14F-4D97-AF65-F5344CB8AC3E}">
        <p14:creationId xmlns:p14="http://schemas.microsoft.com/office/powerpoint/2010/main" val="2533545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Aim, Implication, Application</a:t>
            </a:r>
          </a:p>
        </p:txBody>
      </p:sp>
      <p:sp>
        <p:nvSpPr>
          <p:cNvPr id="3" name="Content Placeholder 2"/>
          <p:cNvSpPr>
            <a:spLocks noGrp="1"/>
          </p:cNvSpPr>
          <p:nvPr>
            <p:ph idx="1"/>
          </p:nvPr>
        </p:nvSpPr>
        <p:spPr>
          <a:xfrm>
            <a:off x="533400" y="2336873"/>
            <a:ext cx="8359080" cy="3599316"/>
          </a:xfrm>
        </p:spPr>
        <p:txBody>
          <a:bodyPr>
            <a:normAutofit/>
          </a:bodyPr>
          <a:lstStyle/>
          <a:p>
            <a:pPr marL="0" indent="0">
              <a:buNone/>
            </a:pPr>
            <a:r>
              <a:rPr lang="en-CA" sz="2800" dirty="0"/>
              <a:t>In once sentence, what is the </a:t>
            </a:r>
            <a:r>
              <a:rPr lang="en-CA" sz="2800" b="1" dirty="0"/>
              <a:t>author’s aim</a:t>
            </a:r>
            <a:r>
              <a:rPr lang="en-CA" sz="2800" dirty="0"/>
              <a:t> for his audience in this text? Given that aim, what </a:t>
            </a:r>
            <a:r>
              <a:rPr lang="en-CA" sz="2800" b="1" dirty="0"/>
              <a:t>implication(s) and/or application(s)</a:t>
            </a:r>
            <a:r>
              <a:rPr lang="en-CA" sz="2800" dirty="0"/>
              <a:t> for your audience would you draw out in your sermon?</a:t>
            </a:r>
          </a:p>
          <a:p>
            <a:pPr marL="514350" indent="-514350">
              <a:buAutoNum type="arabicPeriod"/>
            </a:pPr>
            <a:r>
              <a:rPr lang="en-CA" sz="2800" dirty="0"/>
              <a:t>Consider Jesus’ aim here.</a:t>
            </a:r>
          </a:p>
          <a:p>
            <a:pPr marL="514350" indent="-514350">
              <a:buAutoNum type="arabicPeriod"/>
            </a:pPr>
            <a:r>
              <a:rPr lang="en-CA" sz="2800" dirty="0"/>
              <a:t>What was Matthew’s aim?</a:t>
            </a:r>
          </a:p>
        </p:txBody>
      </p:sp>
    </p:spTree>
    <p:extLst>
      <p:ext uri="{BB962C8B-B14F-4D97-AF65-F5344CB8AC3E}">
        <p14:creationId xmlns:p14="http://schemas.microsoft.com/office/powerpoint/2010/main" val="1128595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The Law and Interpretation</a:t>
            </a:r>
          </a:p>
        </p:txBody>
      </p:sp>
      <p:sp>
        <p:nvSpPr>
          <p:cNvPr id="5" name="Text Placeholder 4"/>
          <p:cNvSpPr>
            <a:spLocks noGrp="1"/>
          </p:cNvSpPr>
          <p:nvPr>
            <p:ph type="body" idx="1"/>
          </p:nvPr>
        </p:nvSpPr>
        <p:spPr/>
        <p:txBody>
          <a:bodyPr/>
          <a:lstStyle/>
          <a:p>
            <a:r>
              <a:rPr lang="en-CA" dirty="0"/>
              <a:t>Lecture 10</a:t>
            </a:r>
          </a:p>
        </p:txBody>
      </p:sp>
    </p:spTree>
    <p:extLst>
      <p:ext uri="{BB962C8B-B14F-4D97-AF65-F5344CB8AC3E}">
        <p14:creationId xmlns:p14="http://schemas.microsoft.com/office/powerpoint/2010/main" val="2540287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27584" y="1628800"/>
            <a:ext cx="7200800" cy="3406445"/>
          </a:xfrm>
          <a:prstGeom prst="rect">
            <a:avLst/>
          </a:prstGeom>
          <a:noFill/>
        </p:spPr>
        <p:txBody>
          <a:bodyPr wrap="square" rtlCol="0">
            <a:spAutoFit/>
          </a:bodyPr>
          <a:lstStyle/>
          <a:p>
            <a:pPr marL="342900" indent="-342900">
              <a:lnSpc>
                <a:spcPct val="200000"/>
              </a:lnSpc>
              <a:buAutoNum type="arabicPeriod"/>
            </a:pPr>
            <a:r>
              <a:rPr lang="en-CA" sz="2800" dirty="0"/>
              <a:t>The Ten Commandments (Exodus 20)</a:t>
            </a:r>
          </a:p>
          <a:p>
            <a:pPr marL="342900" indent="-342900">
              <a:lnSpc>
                <a:spcPct val="200000"/>
              </a:lnSpc>
              <a:buAutoNum type="arabicPeriod"/>
            </a:pPr>
            <a:r>
              <a:rPr lang="en-CA" sz="2800" dirty="0"/>
              <a:t>The Tabernacle (Exodus 25-30)</a:t>
            </a:r>
          </a:p>
          <a:p>
            <a:pPr marL="342900" indent="-342900">
              <a:lnSpc>
                <a:spcPct val="200000"/>
              </a:lnSpc>
              <a:buAutoNum type="arabicPeriod"/>
            </a:pPr>
            <a:r>
              <a:rPr lang="en-CA" sz="2800" dirty="0"/>
              <a:t>Clean and Unclean Foods (Leviticus 11)</a:t>
            </a:r>
          </a:p>
          <a:p>
            <a:pPr marL="342900" indent="-342900">
              <a:lnSpc>
                <a:spcPct val="200000"/>
              </a:lnSpc>
              <a:buAutoNum type="arabicPeriod"/>
            </a:pPr>
            <a:r>
              <a:rPr lang="en-CA" sz="2800" dirty="0"/>
              <a:t>Ceremonial</a:t>
            </a:r>
          </a:p>
        </p:txBody>
      </p:sp>
    </p:spTree>
    <p:extLst>
      <p:ext uri="{BB962C8B-B14F-4D97-AF65-F5344CB8AC3E}">
        <p14:creationId xmlns:p14="http://schemas.microsoft.com/office/powerpoint/2010/main" val="3640567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3" y="764704"/>
            <a:ext cx="7128791" cy="2523768"/>
          </a:xfrm>
          <a:prstGeom prst="rect">
            <a:avLst/>
          </a:prstGeom>
          <a:noFill/>
        </p:spPr>
        <p:txBody>
          <a:bodyPr wrap="square" rtlCol="0">
            <a:spAutoFit/>
          </a:bodyPr>
          <a:lstStyle/>
          <a:p>
            <a:r>
              <a:rPr lang="en-CA" sz="2800" dirty="0"/>
              <a:t>First, the law acted to restrain human wickedness; there is a God in charge who cares and who makes demands on all humankind. The law declares that we are responsible to acknowledge him as Lord. </a:t>
            </a:r>
          </a:p>
          <a:p>
            <a:endParaRPr lang="en-CA" dirty="0"/>
          </a:p>
        </p:txBody>
      </p:sp>
    </p:spTree>
    <p:extLst>
      <p:ext uri="{BB962C8B-B14F-4D97-AF65-F5344CB8AC3E}">
        <p14:creationId xmlns:p14="http://schemas.microsoft.com/office/powerpoint/2010/main" val="1971161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64704"/>
            <a:ext cx="7344816" cy="3539430"/>
          </a:xfrm>
          <a:prstGeom prst="rect">
            <a:avLst/>
          </a:prstGeom>
        </p:spPr>
        <p:txBody>
          <a:bodyPr wrap="square">
            <a:spAutoFit/>
          </a:bodyPr>
          <a:lstStyle/>
          <a:p>
            <a:r>
              <a:rPr lang="en-CA" sz="2800" dirty="0"/>
              <a:t>Second, the law convicts of sin. Let any person oriented to righteousness by works declare, in the face of this law, that he or she keeps all God’s laws all of the time. Expounding the law should show something of the seriousness of sin. Then we can tell people how to come to Christ for forgiveness. </a:t>
            </a:r>
          </a:p>
        </p:txBody>
      </p:sp>
    </p:spTree>
    <p:extLst>
      <p:ext uri="{BB962C8B-B14F-4D97-AF65-F5344CB8AC3E}">
        <p14:creationId xmlns:p14="http://schemas.microsoft.com/office/powerpoint/2010/main" val="2719188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Today’s Agenda</a:t>
            </a:r>
          </a:p>
        </p:txBody>
      </p:sp>
      <p:sp>
        <p:nvSpPr>
          <p:cNvPr id="3" name="Content Placeholder 2"/>
          <p:cNvSpPr>
            <a:spLocks noGrp="1"/>
          </p:cNvSpPr>
          <p:nvPr>
            <p:ph idx="1"/>
          </p:nvPr>
        </p:nvSpPr>
        <p:spPr/>
        <p:txBody>
          <a:bodyPr>
            <a:normAutofit/>
          </a:bodyPr>
          <a:lstStyle/>
          <a:p>
            <a:pPr marL="571500" indent="-457200">
              <a:buFont typeface="+mj-lt"/>
              <a:buAutoNum type="arabicPeriod"/>
            </a:pPr>
            <a:r>
              <a:rPr lang="en-CA" sz="2800" dirty="0"/>
              <a:t>Your Bible readings</a:t>
            </a:r>
          </a:p>
          <a:p>
            <a:pPr marL="571500" indent="-457200">
              <a:buFont typeface="+mj-lt"/>
              <a:buAutoNum type="arabicPeriod"/>
            </a:pPr>
            <a:r>
              <a:rPr lang="en-CA" sz="2800" dirty="0"/>
              <a:t>Your Vocabulary</a:t>
            </a:r>
          </a:p>
          <a:p>
            <a:pPr marL="571500" indent="-457200">
              <a:buFont typeface="+mj-lt"/>
              <a:buAutoNum type="arabicPeriod"/>
            </a:pPr>
            <a:r>
              <a:rPr lang="en-CA" sz="2800" dirty="0"/>
              <a:t>Understanding the Parables</a:t>
            </a:r>
          </a:p>
          <a:p>
            <a:pPr marL="571500" indent="-457200">
              <a:buFont typeface="+mj-lt"/>
              <a:buAutoNum type="arabicPeriod"/>
            </a:pPr>
            <a:r>
              <a:rPr lang="en-CA" sz="2800" dirty="0"/>
              <a:t>Old Testament Law</a:t>
            </a:r>
          </a:p>
          <a:p>
            <a:pPr marL="114300" indent="0">
              <a:buNone/>
            </a:pPr>
            <a:endParaRPr lang="en-CA" sz="2800" dirty="0"/>
          </a:p>
        </p:txBody>
      </p:sp>
    </p:spTree>
    <p:extLst>
      <p:ext uri="{BB962C8B-B14F-4D97-AF65-F5344CB8AC3E}">
        <p14:creationId xmlns:p14="http://schemas.microsoft.com/office/powerpoint/2010/main" val="436537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908720"/>
            <a:ext cx="7200800" cy="4093428"/>
          </a:xfrm>
          <a:prstGeom prst="rect">
            <a:avLst/>
          </a:prstGeom>
        </p:spPr>
        <p:txBody>
          <a:bodyPr wrap="square">
            <a:spAutoFit/>
          </a:bodyPr>
          <a:lstStyle/>
          <a:p>
            <a:r>
              <a:rPr lang="en-CA" sz="2800" dirty="0"/>
              <a:t>Third, the law instructs the people of God in righteousness. This is perhaps the area of most contention among Christians, and I won’t repeat what I have already said about the matter. Obviously, however, it can only function this way if it does so in the framework of the gospel.</a:t>
            </a:r>
          </a:p>
          <a:p>
            <a:endParaRPr lang="en-CA" sz="2800" dirty="0"/>
          </a:p>
          <a:p>
            <a:pPr lvl="1"/>
            <a:r>
              <a:rPr lang="en-CA" sz="1200" dirty="0"/>
              <a:t>Graeme Goldsworthy, </a:t>
            </a:r>
            <a:r>
              <a:rPr lang="en-CA" sz="1200" i="1" dirty="0"/>
              <a:t>Preaching the Whole Bible as Christian Scripture: The Application of Biblical Theology to Expository Preaching</a:t>
            </a:r>
            <a:r>
              <a:rPr lang="en-CA" sz="1200" dirty="0"/>
              <a:t> (Grand Rapids, MI; Cambridge: William B. Eerdmans Publishing Company, 2000), 166.</a:t>
            </a:r>
          </a:p>
        </p:txBody>
      </p:sp>
    </p:spTree>
    <p:extLst>
      <p:ext uri="{BB962C8B-B14F-4D97-AF65-F5344CB8AC3E}">
        <p14:creationId xmlns:p14="http://schemas.microsoft.com/office/powerpoint/2010/main" val="2475959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Interpreting Parables</a:t>
            </a:r>
          </a:p>
        </p:txBody>
      </p:sp>
      <p:sp>
        <p:nvSpPr>
          <p:cNvPr id="5" name="Text Placeholder 4"/>
          <p:cNvSpPr>
            <a:spLocks noGrp="1"/>
          </p:cNvSpPr>
          <p:nvPr>
            <p:ph type="body" idx="1"/>
          </p:nvPr>
        </p:nvSpPr>
        <p:spPr/>
        <p:txBody>
          <a:bodyPr/>
          <a:lstStyle/>
          <a:p>
            <a:r>
              <a:rPr lang="en-CA" dirty="0"/>
              <a:t>Lecture 10</a:t>
            </a:r>
          </a:p>
        </p:txBody>
      </p:sp>
    </p:spTree>
    <p:extLst>
      <p:ext uri="{BB962C8B-B14F-4D97-AF65-F5344CB8AC3E}">
        <p14:creationId xmlns:p14="http://schemas.microsoft.com/office/powerpoint/2010/main" val="3873818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Parables: Types</a:t>
            </a:r>
          </a:p>
        </p:txBody>
      </p:sp>
      <p:sp>
        <p:nvSpPr>
          <p:cNvPr id="3" name="Content Placeholder 2"/>
          <p:cNvSpPr>
            <a:spLocks noGrp="1"/>
          </p:cNvSpPr>
          <p:nvPr>
            <p:ph idx="1"/>
          </p:nvPr>
        </p:nvSpPr>
        <p:spPr/>
        <p:txBody>
          <a:bodyPr>
            <a:noAutofit/>
          </a:bodyPr>
          <a:lstStyle/>
          <a:p>
            <a:pPr marL="411480" lvl="1" indent="0">
              <a:buNone/>
            </a:pPr>
            <a:r>
              <a:rPr lang="en-CA" sz="4000" i="1" dirty="0"/>
              <a:t>True Parable</a:t>
            </a:r>
          </a:p>
          <a:p>
            <a:pPr marL="411480" lvl="1" indent="0">
              <a:buNone/>
            </a:pPr>
            <a:r>
              <a:rPr lang="en-CA" sz="4000" i="1" dirty="0"/>
              <a:t>Similitude</a:t>
            </a:r>
          </a:p>
          <a:p>
            <a:pPr marL="411480" lvl="1" indent="0">
              <a:buNone/>
            </a:pPr>
            <a:r>
              <a:rPr lang="en-CA" sz="4000" i="1" dirty="0"/>
              <a:t>Metaphors and </a:t>
            </a:r>
            <a:r>
              <a:rPr lang="en-CA" sz="4000" i="1" dirty="0" err="1"/>
              <a:t>Similies</a:t>
            </a:r>
            <a:endParaRPr lang="en-CA" sz="4000" i="1" dirty="0"/>
          </a:p>
          <a:p>
            <a:pPr marL="411480" lvl="1" indent="0">
              <a:buNone/>
            </a:pPr>
            <a:r>
              <a:rPr lang="en-CA" sz="4000" i="1" dirty="0"/>
              <a:t>Allegory</a:t>
            </a:r>
          </a:p>
          <a:p>
            <a:pPr marL="114300" indent="0">
              <a:buNone/>
            </a:pPr>
            <a:endParaRPr lang="en-CA" sz="2800" dirty="0"/>
          </a:p>
        </p:txBody>
      </p:sp>
    </p:spTree>
    <p:extLst>
      <p:ext uri="{BB962C8B-B14F-4D97-AF65-F5344CB8AC3E}">
        <p14:creationId xmlns:p14="http://schemas.microsoft.com/office/powerpoint/2010/main" val="1283183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Parables: Interpretation</a:t>
            </a:r>
          </a:p>
        </p:txBody>
      </p:sp>
      <p:sp>
        <p:nvSpPr>
          <p:cNvPr id="3" name="Content Placeholder 2"/>
          <p:cNvSpPr>
            <a:spLocks noGrp="1"/>
          </p:cNvSpPr>
          <p:nvPr>
            <p:ph idx="1"/>
          </p:nvPr>
        </p:nvSpPr>
        <p:spPr/>
        <p:txBody>
          <a:bodyPr>
            <a:normAutofit/>
          </a:bodyPr>
          <a:lstStyle/>
          <a:p>
            <a:r>
              <a:rPr lang="en-CA" dirty="0"/>
              <a:t>With the point of reference, no explanation is necessary for the original hearers. Cf. Luke 7:40-42</a:t>
            </a:r>
          </a:p>
          <a:p>
            <a:pPr marL="0" indent="0">
              <a:buNone/>
            </a:pPr>
            <a:endParaRPr lang="en-CA" dirty="0"/>
          </a:p>
          <a:p>
            <a:endParaRPr lang="en-CA" dirty="0"/>
          </a:p>
        </p:txBody>
      </p:sp>
    </p:spTree>
    <p:extLst>
      <p:ext uri="{BB962C8B-B14F-4D97-AF65-F5344CB8AC3E}">
        <p14:creationId xmlns:p14="http://schemas.microsoft.com/office/powerpoint/2010/main" val="324321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Parables: Interpretation</a:t>
            </a:r>
          </a:p>
        </p:txBody>
      </p:sp>
      <p:sp>
        <p:nvSpPr>
          <p:cNvPr id="3" name="Content Placeholder 2"/>
          <p:cNvSpPr>
            <a:spLocks noGrp="1"/>
          </p:cNvSpPr>
          <p:nvPr>
            <p:ph idx="1"/>
          </p:nvPr>
        </p:nvSpPr>
        <p:spPr/>
        <p:txBody>
          <a:bodyPr/>
          <a:lstStyle/>
          <a:p>
            <a:pPr marL="0" indent="0">
              <a:buNone/>
            </a:pPr>
            <a:r>
              <a:rPr lang="en-CA" dirty="0"/>
              <a:t>Important:</a:t>
            </a:r>
          </a:p>
          <a:p>
            <a:pPr marL="457200" indent="-457200">
              <a:buAutoNum type="arabicPeriod"/>
            </a:pPr>
            <a:r>
              <a:rPr lang="en-CA" dirty="0"/>
              <a:t>Sit and listen to the parable again and again,</a:t>
            </a:r>
          </a:p>
          <a:p>
            <a:pPr marL="457200" indent="-457200">
              <a:buAutoNum type="arabicPeriod"/>
            </a:pPr>
            <a:r>
              <a:rPr lang="en-CA" dirty="0"/>
              <a:t>identify the points of reference intended by Jesus that would have been picked up by the original hearers, and </a:t>
            </a:r>
          </a:p>
          <a:p>
            <a:pPr marL="457200" indent="-457200">
              <a:buAutoNum type="arabicPeriod"/>
            </a:pPr>
            <a:r>
              <a:rPr lang="en-CA" dirty="0"/>
              <a:t>try to determine how the original hearers would have identified with the story, and therefore what they would have heard.</a:t>
            </a:r>
          </a:p>
          <a:p>
            <a:pPr marL="0" indent="0">
              <a:buNone/>
            </a:pPr>
            <a:endParaRPr lang="en-CA" dirty="0"/>
          </a:p>
        </p:txBody>
      </p:sp>
    </p:spTree>
    <p:extLst>
      <p:ext uri="{BB962C8B-B14F-4D97-AF65-F5344CB8AC3E}">
        <p14:creationId xmlns:p14="http://schemas.microsoft.com/office/powerpoint/2010/main" val="1138829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Kingdom Parables</a:t>
            </a:r>
          </a:p>
        </p:txBody>
      </p:sp>
      <p:sp>
        <p:nvSpPr>
          <p:cNvPr id="3" name="Content Placeholder 2"/>
          <p:cNvSpPr>
            <a:spLocks noGrp="1"/>
          </p:cNvSpPr>
          <p:nvPr>
            <p:ph idx="1"/>
          </p:nvPr>
        </p:nvSpPr>
        <p:spPr>
          <a:xfrm>
            <a:off x="533400" y="2336872"/>
            <a:ext cx="8503096" cy="4260479"/>
          </a:xfrm>
        </p:spPr>
        <p:txBody>
          <a:bodyPr>
            <a:normAutofit lnSpcReduction="10000"/>
          </a:bodyPr>
          <a:lstStyle/>
          <a:p>
            <a:pPr marL="0" indent="0">
              <a:buNone/>
            </a:pPr>
            <a:r>
              <a:rPr lang="en-CA" sz="2800" dirty="0"/>
              <a:t>(Note for your assignment)</a:t>
            </a:r>
          </a:p>
          <a:p>
            <a:pPr marL="0" indent="0">
              <a:buNone/>
            </a:pPr>
            <a:r>
              <a:rPr lang="en-CA" sz="2800" dirty="0"/>
              <a:t>First, it must be noted that the introduction, “The kingdom of God is like.…” is not to be taken with the first element mentioned in the parable. That is, the kingdom of God is not like a mustard seed, or treasure hidden in a field, or a merchant. The expression literally means, </a:t>
            </a:r>
            <a:r>
              <a:rPr lang="en-CA" sz="2800" b="1" i="1" u="sng" dirty="0"/>
              <a:t>“It is like this with the kingdom of God.…”</a:t>
            </a:r>
            <a:r>
              <a:rPr lang="en-CA" sz="2800" dirty="0"/>
              <a:t> Thus the </a:t>
            </a:r>
            <a:r>
              <a:rPr lang="en-CA" sz="2800" dirty="0" err="1"/>
              <a:t>ywhole</a:t>
            </a:r>
            <a:r>
              <a:rPr lang="en-CA" sz="2800" dirty="0"/>
              <a:t> parable tells us something about the nature of the kingdom, not just one of the points of reference or one of the details.</a:t>
            </a:r>
          </a:p>
          <a:p>
            <a:pPr marL="0" indent="0">
              <a:buNone/>
            </a:pPr>
            <a:endParaRPr lang="en-CA" sz="2800" dirty="0"/>
          </a:p>
        </p:txBody>
      </p:sp>
    </p:spTree>
    <p:extLst>
      <p:ext uri="{BB962C8B-B14F-4D97-AF65-F5344CB8AC3E}">
        <p14:creationId xmlns:p14="http://schemas.microsoft.com/office/powerpoint/2010/main" val="2343159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Kingdom Parables</a:t>
            </a:r>
          </a:p>
        </p:txBody>
      </p:sp>
      <p:sp>
        <p:nvSpPr>
          <p:cNvPr id="3" name="Content Placeholder 2"/>
          <p:cNvSpPr>
            <a:spLocks noGrp="1"/>
          </p:cNvSpPr>
          <p:nvPr>
            <p:ph idx="1"/>
          </p:nvPr>
        </p:nvSpPr>
        <p:spPr>
          <a:xfrm>
            <a:off x="533400" y="2336872"/>
            <a:ext cx="8359080" cy="4260479"/>
          </a:xfrm>
        </p:spPr>
        <p:txBody>
          <a:bodyPr>
            <a:normAutofit/>
          </a:bodyPr>
          <a:lstStyle/>
          <a:p>
            <a:r>
              <a:rPr lang="en-CA" dirty="0"/>
              <a:t>Second, it is tempting to treat these parables differently from those we have just looked at, as though they actually were teaching vehicles rather than stories calling for response. But that would be to abuse them. Granted, the divinely inspired collections in Mark 4 and Matthew 13 in their present arrangement are intended to teach us about the kingdom. But originally these parables were a part of Jesus’ actual proclamation of the kingdom as dawning with his own coming. </a:t>
            </a:r>
            <a:r>
              <a:rPr lang="en-CA" b="1" i="1" u="sng" dirty="0"/>
              <a:t>They are themselves vehicles of the message, calling for response to Jesus’ invitation and call to discipleship.</a:t>
            </a:r>
          </a:p>
          <a:p>
            <a:endParaRPr lang="en-CA" dirty="0"/>
          </a:p>
        </p:txBody>
      </p:sp>
    </p:spTree>
    <p:extLst>
      <p:ext uri="{BB962C8B-B14F-4D97-AF65-F5344CB8AC3E}">
        <p14:creationId xmlns:p14="http://schemas.microsoft.com/office/powerpoint/2010/main" val="2286123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Parables: Assignment</a:t>
            </a:r>
          </a:p>
        </p:txBody>
      </p:sp>
      <p:sp>
        <p:nvSpPr>
          <p:cNvPr id="3" name="Text Placeholder 2"/>
          <p:cNvSpPr>
            <a:spLocks noGrp="1"/>
          </p:cNvSpPr>
          <p:nvPr>
            <p:ph type="body" idx="1"/>
          </p:nvPr>
        </p:nvSpPr>
        <p:spPr/>
        <p:txBody>
          <a:bodyPr/>
          <a:lstStyle/>
          <a:p>
            <a:r>
              <a:rPr lang="en-CA" dirty="0"/>
              <a:t>Lecture 10</a:t>
            </a:r>
          </a:p>
        </p:txBody>
      </p:sp>
    </p:spTree>
    <p:extLst>
      <p:ext uri="{BB962C8B-B14F-4D97-AF65-F5344CB8AC3E}">
        <p14:creationId xmlns:p14="http://schemas.microsoft.com/office/powerpoint/2010/main" val="59935560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TM04033917[[fn=Berlin]]</Template>
  <TotalTime>6639</TotalTime>
  <Words>1053</Words>
  <Application>Microsoft Office PowerPoint</Application>
  <PresentationFormat>On-screen Show (4:3)</PresentationFormat>
  <Paragraphs>69</Paragraphs>
  <Slides>20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Trebuchet MS</vt:lpstr>
      <vt:lpstr>Berlin</vt:lpstr>
      <vt:lpstr>Introduction to Biblical Interpretation Lecture 10</vt:lpstr>
      <vt:lpstr>Today’s Agenda</vt:lpstr>
      <vt:lpstr>Interpreting Parables</vt:lpstr>
      <vt:lpstr>Parables: Types</vt:lpstr>
      <vt:lpstr>Parables: Interpretation</vt:lpstr>
      <vt:lpstr>Parables: Interpretation</vt:lpstr>
      <vt:lpstr>Kingdom Parables</vt:lpstr>
      <vt:lpstr>Kingdom Parables</vt:lpstr>
      <vt:lpstr>Parables: Assignment</vt:lpstr>
      <vt:lpstr>Outline</vt:lpstr>
      <vt:lpstr>What emphasis does the structure reveal?</vt:lpstr>
      <vt:lpstr>Context</vt:lpstr>
      <vt:lpstr>Theme</vt:lpstr>
      <vt:lpstr>Gospel</vt:lpstr>
      <vt:lpstr>Aim, Implication, Application</vt:lpstr>
      <vt:lpstr>The Law and Interpretation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Biblical Interpretation Lecture 1</dc:title>
  <dc:creator>Scott</dc:creator>
  <cp:lastModifiedBy>Scott Jacobsen</cp:lastModifiedBy>
  <cp:revision>161</cp:revision>
  <dcterms:created xsi:type="dcterms:W3CDTF">2016-09-06T18:24:03Z</dcterms:created>
  <dcterms:modified xsi:type="dcterms:W3CDTF">2016-10-24T16:32:57Z</dcterms:modified>
</cp:coreProperties>
</file>